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90" r:id="rId3"/>
    <p:sldId id="299" r:id="rId4"/>
    <p:sldId id="306" r:id="rId5"/>
    <p:sldId id="305" r:id="rId6"/>
    <p:sldId id="308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4D3"/>
    <a:srgbClr val="F7A809"/>
    <a:srgbClr val="41273B"/>
    <a:srgbClr val="1C3746"/>
    <a:srgbClr val="725CAF"/>
    <a:srgbClr val="AC9BCB"/>
    <a:srgbClr val="008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7" autoAdjust="0"/>
    <p:restoredTop sz="97798" autoAdjust="0"/>
  </p:normalViewPr>
  <p:slideViewPr>
    <p:cSldViewPr>
      <p:cViewPr varScale="1">
        <p:scale>
          <a:sx n="146" d="100"/>
          <a:sy n="146" d="100"/>
        </p:scale>
        <p:origin x="42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P2532\AppData\Local\Microsoft\Windows\INetCache\Content.Outlook\WB8U76X3\20180202_njSpeech_7-11_baiada_troll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44439712459994E-2"/>
          <c:y val="2.3725241986011499E-2"/>
          <c:w val="0.65715563497060003"/>
          <c:h val="0.819826358254376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41273B">
                <a:alpha val="98000"/>
              </a:srgbClr>
            </a:solidFill>
            <a:ln>
              <a:noFill/>
            </a:ln>
            <a:effectLst/>
          </c:spPr>
          <c:val>
            <c:numRef>
              <c:f>Sheet1!$B$2:$B$7</c:f>
              <c:numCache>
                <c:formatCode>#,##0</c:formatCode>
                <c:ptCount val="5"/>
                <c:pt idx="0">
                  <c:v>26574</c:v>
                </c:pt>
                <c:pt idx="1">
                  <c:v>25650</c:v>
                </c:pt>
                <c:pt idx="2">
                  <c:v>25402</c:v>
                </c:pt>
                <c:pt idx="3">
                  <c:v>24585</c:v>
                </c:pt>
                <c:pt idx="4">
                  <c:v>26917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All Disputes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5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E1D0-45E1-A8FB-227C6C6640FB}"/>
            </c:ext>
          </c:extLst>
        </c:ser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</c:spPr>
          <c:val>
            <c:numRef>
              <c:f>Sheet1!$C$2:$C$7</c:f>
              <c:numCache>
                <c:formatCode>#,##0</c:formatCode>
                <c:ptCount val="5"/>
                <c:pt idx="0">
                  <c:v>9035</c:v>
                </c:pt>
                <c:pt idx="1">
                  <c:v>9234</c:v>
                </c:pt>
                <c:pt idx="2">
                  <c:v>9399</c:v>
                </c:pt>
                <c:pt idx="3">
                  <c:v>9588</c:v>
                </c:pt>
                <c:pt idx="4">
                  <c:v>12382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Young Workers Disputes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5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E1D0-45E1-A8FB-227C6C6640FB}"/>
            </c:ext>
          </c:extLst>
        </c:ser>
        <c:ser>
          <c:idx val="2"/>
          <c:order val="2"/>
          <c:spPr>
            <a:solidFill>
              <a:srgbClr val="CD5443"/>
            </a:solidFill>
            <a:ln w="25400">
              <a:noFill/>
            </a:ln>
            <a:effectLst/>
          </c:spPr>
          <c:val>
            <c:numRef>
              <c:f>Sheet1!$D$2:$D$7</c:f>
              <c:numCache>
                <c:formatCode>#,##0</c:formatCode>
                <c:ptCount val="5"/>
                <c:pt idx="0">
                  <c:v>2126</c:v>
                </c:pt>
                <c:pt idx="1">
                  <c:v>2565</c:v>
                </c:pt>
                <c:pt idx="2">
                  <c:v>2794</c:v>
                </c:pt>
                <c:pt idx="3">
                  <c:v>3196</c:v>
                </c:pt>
                <c:pt idx="4">
                  <c:v>4845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Visa Holders Disputes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5"/>
                      <c:pt idx="0">
                        <c:v>2012-13</c:v>
                      </c:pt>
                      <c:pt idx="1">
                        <c:v>2013-14</c:v>
                      </c:pt>
                      <c:pt idx="2">
                        <c:v>2014-15</c:v>
                      </c:pt>
                      <c:pt idx="3">
                        <c:v>2015-16</c:v>
                      </c:pt>
                      <c:pt idx="4">
                        <c:v>2016-17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E1D0-45E1-A8FB-227C6C664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074808"/>
        <c:axId val="439116344"/>
      </c:areaChart>
      <c:catAx>
        <c:axId val="43907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116344"/>
        <c:crosses val="autoZero"/>
        <c:auto val="1"/>
        <c:lblAlgn val="ctr"/>
        <c:lblOffset val="100"/>
        <c:noMultiLvlLbl val="0"/>
      </c:catAx>
      <c:valAx>
        <c:axId val="4391163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74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105317001814599"/>
          <c:y val="0.19244747912590901"/>
          <c:w val="0.23894682998185399"/>
          <c:h val="0.66382190852481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67716535433103E-2"/>
          <c:y val="2.9810547151138098E-2"/>
          <c:w val="0.79523228346456698"/>
          <c:h val="0.7031537986967080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7A809"/>
              </a:solidFill>
              <a:round/>
            </a:ln>
            <a:effectLst/>
          </c:spPr>
          <c:marker>
            <c:symbol val="none"/>
          </c:marker>
          <c:val>
            <c:numRef>
              <c:f>Sheet1!$B$2:$B$5</c:f>
              <c:numCache>
                <c:formatCode>0%</c:formatCode>
                <c:ptCount val="4"/>
                <c:pt idx="0">
                  <c:v>0.61</c:v>
                </c:pt>
                <c:pt idx="1">
                  <c:v>0.66</c:v>
                </c:pt>
                <c:pt idx="2">
                  <c:v>0.61</c:v>
                </c:pt>
                <c:pt idx="3">
                  <c:v>0.53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Campaign Data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5211-4417-9779-CFD3AC606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5298392"/>
        <c:axId val="455302296"/>
      </c:lineChart>
      <c:catAx>
        <c:axId val="45529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302296"/>
        <c:crosses val="autoZero"/>
        <c:auto val="1"/>
        <c:lblAlgn val="ctr"/>
        <c:lblOffset val="100"/>
        <c:noMultiLvlLbl val="0"/>
      </c:catAx>
      <c:valAx>
        <c:axId val="455302296"/>
        <c:scaling>
          <c:orientation val="minMax"/>
          <c:max val="0.8"/>
          <c:min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29839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AU" sz="1400" dirty="0">
                <a:solidFill>
                  <a:schemeClr val="bg1"/>
                </a:solidFill>
              </a:rPr>
              <a:t>Number of disputes completed by FY and cohort</a:t>
            </a:r>
          </a:p>
        </c:rich>
      </c:tx>
      <c:layout>
        <c:manualLayout>
          <c:xMode val="edge"/>
          <c:yMode val="edge"/>
          <c:x val="7.2046287786205601E-2"/>
          <c:y val="4.7355778310147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1988407699037596E-2"/>
          <c:y val="0.21806722076407101"/>
          <c:w val="0.60188501929726901"/>
          <c:h val="0.66595290172061805"/>
        </c:manualLayout>
      </c:layout>
      <c:lineChart>
        <c:grouping val="standard"/>
        <c:varyColors val="0"/>
        <c:ser>
          <c:idx val="1"/>
          <c:order val="1"/>
          <c:spPr>
            <a:ln w="25400">
              <a:noFill/>
            </a:ln>
          </c:spPr>
          <c:marker>
            <c:symbol val="none"/>
          </c:marker>
          <c:val>
            <c:numRef>
              <c:f>'[20180202_njSpeech_7-11_baiada_trollies.xlsx]data'!$E$8:$E$11</c:f>
              <c:numCache>
                <c:formatCode>General</c:formatCode>
                <c:ptCount val="4"/>
                <c:pt idx="0">
                  <c:v>18</c:v>
                </c:pt>
                <c:pt idx="1">
                  <c:v>17</c:v>
                </c:pt>
                <c:pt idx="2">
                  <c:v>21</c:v>
                </c:pt>
                <c:pt idx="3">
                  <c:v>12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'[20180202_njSpeech_7-11_baiada_trollies.xlsx]data'!$E$7</c15:sqref>
                        </c15:formulaRef>
                      </c:ext>
                    </c:extLst>
                    <c:strCache>
                      <c:ptCount val="1"/>
                      <c:pt idx="0">
                        <c:v>7-Eleven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'[20180202_njSpeech_7-11_baiada_trollies.xlsx]data'!$C$8:$C$11</c15:sqref>
                        </c15:formulaRef>
                      </c:ext>
                    </c:extLst>
                    <c:strCache>
                      <c:ptCount val="4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51FF-4191-B072-E46FE13981E2}"/>
            </c:ext>
          </c:extLst>
        </c:ser>
        <c:ser>
          <c:idx val="2"/>
          <c:order val="2"/>
          <c:spPr>
            <a:ln w="25400">
              <a:noFill/>
            </a:ln>
          </c:spPr>
          <c:marker>
            <c:symbol val="none"/>
          </c:marker>
          <c:val>
            <c:numRef>
              <c:f>'[20180202_njSpeech_7-11_baiada_trollies.xlsx]data'!$F$8:$F$11</c:f>
              <c:numCache>
                <c:formatCode>General</c:formatCode>
                <c:ptCount val="4"/>
                <c:pt idx="0">
                  <c:v>22</c:v>
                </c:pt>
                <c:pt idx="1">
                  <c:v>21</c:v>
                </c:pt>
                <c:pt idx="2">
                  <c:v>19</c:v>
                </c:pt>
                <c:pt idx="3">
                  <c:v>5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'[20180202_njSpeech_7-11_baiada_trollies.xlsx]data'!$F$7</c15:sqref>
                        </c15:formulaRef>
                      </c:ext>
                    </c:extLst>
                    <c:strCache>
                      <c:ptCount val="1"/>
                      <c:pt idx="0">
                        <c:v>Trolley collectors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'[20180202_njSpeech_7-11_baiada_trollies.xlsx]data'!$C$8:$C$11</c15:sqref>
                        </c15:formulaRef>
                      </c:ext>
                    </c:extLst>
                    <c:strCache>
                      <c:ptCount val="4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51FF-4191-B072-E46FE13981E2}"/>
            </c:ext>
          </c:extLst>
        </c:ser>
        <c:ser>
          <c:idx val="3"/>
          <c:order val="3"/>
          <c:spPr>
            <a:ln w="25400">
              <a:noFill/>
            </a:ln>
          </c:spPr>
          <c:marker>
            <c:symbol val="none"/>
          </c:marker>
          <c:val>
            <c:numRef>
              <c:f>'[20180202_njSpeech_7-11_baiada_trollies.xlsx]data'!$G$8:$G$11</c:f>
              <c:numCache>
                <c:formatCode>General</c:formatCode>
                <c:ptCount val="4"/>
                <c:pt idx="0">
                  <c:v>23</c:v>
                </c:pt>
                <c:pt idx="1">
                  <c:v>14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smooth val="1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'[20180202_njSpeech_7-11_baiada_trollies.xlsx]data'!$G$7</c15:sqref>
                        </c15:formulaRef>
                      </c:ext>
                    </c:extLst>
                    <c:strCache>
                      <c:ptCount val="1"/>
                      <c:pt idx="0">
                        <c:v>Baiada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'[20180202_njSpeech_7-11_baiada_trollies.xlsx]data'!$C$8:$C$11</c15:sqref>
                        </c15:formulaRef>
                      </c:ext>
                    </c:extLst>
                    <c:strCache>
                      <c:ptCount val="4"/>
                      <c:pt idx="0">
                        <c:v>2013-14</c:v>
                      </c:pt>
                      <c:pt idx="1">
                        <c:v>2014-15</c:v>
                      </c:pt>
                      <c:pt idx="2">
                        <c:v>2015-16</c:v>
                      </c:pt>
                      <c:pt idx="3">
                        <c:v>2016-17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51FF-4191-B072-E46FE1398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229272"/>
        <c:axId val="384150216"/>
      </c:lineChart>
      <c:scatterChart>
        <c:scatterStyle val="lineMarker"/>
        <c:varyColors val="0"/>
        <c:ser>
          <c:idx val="0"/>
          <c:order val="0"/>
          <c:spPr>
            <a:ln w="76200" cmpd="tri">
              <a:noFill/>
            </a:ln>
          </c:spPr>
          <c:marker>
            <c:symbol val="none"/>
          </c:marker>
          <c:xVal>
            <c:strRef>
              <c:f>'[20180202_njSpeech_7-11_baiada_trollies.xlsx]data'!$C$8:$C$11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</c:strRef>
          </c:xVal>
          <c:yVal>
            <c:numRef>
              <c:f>'[20180202_njSpeech_7-11_baiada_trollies.xlsx]data'!$D$8:$D$11</c:f>
              <c:numCache>
                <c:formatCode>General</c:formatCode>
                <c:ptCount val="4"/>
                <c:pt idx="0">
                  <c:v>25650</c:v>
                </c:pt>
                <c:pt idx="1">
                  <c:v>25402</c:v>
                </c:pt>
                <c:pt idx="2">
                  <c:v>24585</c:v>
                </c:pt>
                <c:pt idx="3">
                  <c:v>26917</c:v>
                </c:pt>
              </c:numCache>
            </c:numRef>
          </c:yVal>
          <c:smooth val="1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'[20180202_njSpeech_7-11_baiada_trollies.xlsx]data'!$D$7</c15:sqref>
                        </c15:formulaRef>
                      </c:ext>
                    </c:extLst>
                    <c:strCache>
                      <c:ptCount val="1"/>
                      <c:pt idx="0">
                        <c:v>All FWO (RH axis)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51FF-4191-B072-E46FE1398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768456"/>
        <c:axId val="341511224"/>
      </c:scatterChart>
      <c:catAx>
        <c:axId val="384229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noFill/>
              </a:defRPr>
            </a:pPr>
            <a:endParaRPr lang="en-US"/>
          </a:p>
        </c:txPr>
        <c:crossAx val="384150216"/>
        <c:crosses val="autoZero"/>
        <c:auto val="1"/>
        <c:lblAlgn val="ctr"/>
        <c:lblOffset val="100"/>
        <c:noMultiLvlLbl val="0"/>
      </c:catAx>
      <c:valAx>
        <c:axId val="384150216"/>
        <c:scaling>
          <c:orientation val="minMax"/>
          <c:max val="3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84229272"/>
        <c:crosses val="autoZero"/>
        <c:crossBetween val="between"/>
      </c:valAx>
      <c:valAx>
        <c:axId val="341511224"/>
        <c:scaling>
          <c:orientation val="minMax"/>
          <c:max val="30000"/>
          <c:min val="1000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19768456"/>
        <c:crosses val="max"/>
        <c:crossBetween val="midCat"/>
        <c:majorUnit val="5000"/>
      </c:valAx>
      <c:valAx>
        <c:axId val="319768456"/>
        <c:scaling>
          <c:orientation val="minMax"/>
        </c:scaling>
        <c:delete val="1"/>
        <c:axPos val="t"/>
        <c:majorTickMark val="out"/>
        <c:minorTickMark val="none"/>
        <c:tickLblPos val="nextTo"/>
        <c:crossAx val="341511224"/>
        <c:crosses val="max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E26A0-031D-4F57-9B4E-2DBFE52A8D3C}" type="datetimeFigureOut">
              <a:rPr lang="en-AU" smtClean="0"/>
              <a:pPr/>
              <a:t>3/05/2018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977EC-8022-4C5B-95FF-E88E1C7D8FD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32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77EC-8022-4C5B-95FF-E88E1C7D8FDF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11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77EC-8022-4C5B-95FF-E88E1C7D8FDF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24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77EC-8022-4C5B-95FF-E88E1C7D8FDF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57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77EC-8022-4C5B-95FF-E88E1C7D8FDF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191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B809-829C-4F0E-8CE6-BD6F887B245B}" type="datetimeFigureOut">
              <a:rPr lang="en-AU" smtClean="0"/>
              <a:pPr/>
              <a:t>3/05/2018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CC9E-F8F4-41E8-A55A-908D1554A7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50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B809-829C-4F0E-8CE6-BD6F887B245B}" type="datetimeFigureOut">
              <a:rPr lang="en-AU" smtClean="0"/>
              <a:pPr/>
              <a:t>3/05/2018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CC9E-F8F4-41E8-A55A-908D1554A7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78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B809-829C-4F0E-8CE6-BD6F887B245B}" type="datetimeFigureOut">
              <a:rPr lang="en-AU" smtClean="0"/>
              <a:pPr/>
              <a:t>3/05/2018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CC9E-F8F4-41E8-A55A-908D1554A7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46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B809-829C-4F0E-8CE6-BD6F887B245B}" type="datetimeFigureOut">
              <a:rPr lang="en-AU" smtClean="0"/>
              <a:pPr/>
              <a:t>3/05/2018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CC9E-F8F4-41E8-A55A-908D1554A7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25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B809-829C-4F0E-8CE6-BD6F887B245B}" type="datetimeFigureOut">
              <a:rPr lang="en-AU" smtClean="0"/>
              <a:pPr/>
              <a:t>3/05/2018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CC9E-F8F4-41E8-A55A-908D1554A7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42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B809-829C-4F0E-8CE6-BD6F887B245B}" type="datetimeFigureOut">
              <a:rPr lang="en-AU" smtClean="0"/>
              <a:pPr/>
              <a:t>3/05/2018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CC9E-F8F4-41E8-A55A-908D1554A7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58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B809-829C-4F0E-8CE6-BD6F887B245B}" type="datetimeFigureOut">
              <a:rPr lang="en-AU" smtClean="0"/>
              <a:pPr/>
              <a:t>3/05/2018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CC9E-F8F4-41E8-A55A-908D1554A7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97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B809-829C-4F0E-8CE6-BD6F887B245B}" type="datetimeFigureOut">
              <a:rPr lang="en-AU" smtClean="0"/>
              <a:pPr/>
              <a:t>3/05/2018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CC9E-F8F4-41E8-A55A-908D1554A7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09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B809-829C-4F0E-8CE6-BD6F887B245B}" type="datetimeFigureOut">
              <a:rPr lang="en-AU" smtClean="0"/>
              <a:pPr/>
              <a:t>3/05/2018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CC9E-F8F4-41E8-A55A-908D1554A7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161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B809-829C-4F0E-8CE6-BD6F887B245B}" type="datetimeFigureOut">
              <a:rPr lang="en-AU" smtClean="0"/>
              <a:pPr/>
              <a:t>3/05/2018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CC9E-F8F4-41E8-A55A-908D1554A7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55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B809-829C-4F0E-8CE6-BD6F887B245B}" type="datetimeFigureOut">
              <a:rPr lang="en-AU" smtClean="0"/>
              <a:pPr/>
              <a:t>3/05/2018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CC9E-F8F4-41E8-A55A-908D1554A7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575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EB809-829C-4F0E-8CE6-BD6F887B245B}" type="datetimeFigureOut">
              <a:rPr lang="en-AU" smtClean="0"/>
              <a:pPr/>
              <a:t>3/05/2018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CC9E-F8F4-41E8-A55A-908D1554A78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879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83518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  <a:latin typeface="Myriad Pro" pitchFamily="34" charset="0"/>
              </a:rPr>
              <a:t>Influences and Influencers</a:t>
            </a:r>
          </a:p>
          <a:p>
            <a:r>
              <a:rPr lang="en-AU" sz="3200" dirty="0">
                <a:solidFill>
                  <a:schemeClr val="bg1"/>
                </a:solidFill>
                <a:latin typeface="Myriad Pro" pitchFamily="34" charset="0"/>
              </a:rPr>
              <a:t>o</a:t>
            </a:r>
            <a:r>
              <a:rPr lang="en-AU" sz="3200" dirty="0" smtClean="0">
                <a:solidFill>
                  <a:schemeClr val="bg1"/>
                </a:solidFill>
                <a:latin typeface="Myriad Pro" pitchFamily="34" charset="0"/>
              </a:rPr>
              <a:t>f workplace compliance</a:t>
            </a:r>
            <a:endParaRPr lang="en-AU" sz="32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2571750"/>
            <a:ext cx="4298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  <a:latin typeface="Myriad Pro" pitchFamily="34" charset="0"/>
              </a:rPr>
              <a:t>Ai Group 2018 National Policy-Influence-Reform Conference</a:t>
            </a:r>
          </a:p>
          <a:p>
            <a:r>
              <a:rPr lang="en-AU" sz="1600" dirty="0" smtClean="0">
                <a:solidFill>
                  <a:srgbClr val="FFC000"/>
                </a:solidFill>
                <a:latin typeface="Myriad Pro" pitchFamily="34" charset="0"/>
              </a:rPr>
              <a:t>Tuesday </a:t>
            </a:r>
            <a:r>
              <a:rPr lang="en-AU" sz="1600" dirty="0">
                <a:solidFill>
                  <a:srgbClr val="FFC000"/>
                </a:solidFill>
                <a:latin typeface="Myriad Pro" pitchFamily="34" charset="0"/>
              </a:rPr>
              <a:t>1</a:t>
            </a:r>
            <a:r>
              <a:rPr lang="en-AU" sz="1600" dirty="0" smtClean="0">
                <a:solidFill>
                  <a:srgbClr val="FFC000"/>
                </a:solidFill>
                <a:latin typeface="Myriad Pro" pitchFamily="34" charset="0"/>
              </a:rPr>
              <a:t> May 2018</a:t>
            </a:r>
            <a:endParaRPr lang="en-AU" sz="1600" dirty="0">
              <a:solidFill>
                <a:srgbClr val="FFC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0"/>
            <a:ext cx="93218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355759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What does the data say?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83568" y="915569"/>
            <a:ext cx="367240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890635788"/>
              </p:ext>
            </p:extLst>
          </p:nvPr>
        </p:nvGraphicFramePr>
        <p:xfrm>
          <a:off x="395536" y="1234738"/>
          <a:ext cx="8136904" cy="371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350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2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3340229"/>
              </p:ext>
            </p:extLst>
          </p:nvPr>
        </p:nvGraphicFramePr>
        <p:xfrm>
          <a:off x="683568" y="1763886"/>
          <a:ext cx="609600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355759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Campaigns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83568" y="915569"/>
            <a:ext cx="367240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363633" y="2182754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6124420" y="2108560"/>
            <a:ext cx="32892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6"/>
                </a:solidFill>
              </a:rPr>
              <a:t>Compliance rate</a:t>
            </a:r>
            <a:r>
              <a:rPr lang="en-US" sz="1300" dirty="0" smtClean="0">
                <a:solidFill>
                  <a:schemeClr val="accent6"/>
                </a:solidFill>
              </a:rPr>
              <a:t> for monetary obligations</a:t>
            </a:r>
            <a:endParaRPr lang="en-AU" sz="1300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1041574"/>
            <a:ext cx="5688632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62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Compliance rates (compliant with all obligations)</a:t>
            </a:r>
          </a:p>
        </p:txBody>
      </p:sp>
      <p:sp>
        <p:nvSpPr>
          <p:cNvPr id="15" name="Oval 14"/>
          <p:cNvSpPr/>
          <p:nvPr/>
        </p:nvSpPr>
        <p:spPr>
          <a:xfrm>
            <a:off x="5364088" y="3105884"/>
            <a:ext cx="144000" cy="144000"/>
          </a:xfrm>
          <a:prstGeom prst="ellipse">
            <a:avLst/>
          </a:prstGeom>
          <a:solidFill>
            <a:srgbClr val="412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6124420" y="303938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41273B"/>
                </a:solidFill>
              </a:rPr>
              <a:t>Small business compliance rate</a:t>
            </a:r>
            <a:endParaRPr lang="en-AU" sz="1400" dirty="0">
              <a:solidFill>
                <a:srgbClr val="41273B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63633" y="2319931"/>
            <a:ext cx="144000" cy="144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4420" y="2266294"/>
            <a:ext cx="291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92D050"/>
                </a:solidFill>
              </a:rPr>
              <a:t>Large business compliance rate</a:t>
            </a:r>
            <a:endParaRPr lang="en-AU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3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12" grpId="0" animBg="1"/>
      <p:bldP spid="13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658"/>
            <a:ext cx="9144000" cy="5143500"/>
          </a:xfrm>
          <a:prstGeom prst="rect">
            <a:avLst/>
          </a:prstGeom>
          <a:solidFill>
            <a:srgbClr val="008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2" y="-203110"/>
            <a:ext cx="9342144" cy="6216084"/>
          </a:xfrm>
          <a:prstGeom prst="rect">
            <a:avLst/>
          </a:prstGeom>
          <a:ln>
            <a:noFill/>
          </a:ln>
          <a:effectLst>
            <a:outerShdw blurRad="12700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5506540" y="350847"/>
            <a:ext cx="2359850" cy="2357264"/>
          </a:xfrm>
          <a:prstGeom prst="ellipse">
            <a:avLst/>
          </a:prstGeom>
          <a:solidFill>
            <a:srgbClr val="1C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052040" y="2667198"/>
            <a:ext cx="3124728" cy="2979186"/>
          </a:xfrm>
          <a:prstGeom prst="ellipse">
            <a:avLst/>
          </a:prstGeom>
          <a:solidFill>
            <a:srgbClr val="1C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778583" y="209419"/>
            <a:ext cx="1991836" cy="1991836"/>
          </a:xfrm>
          <a:prstGeom prst="ellipse">
            <a:avLst/>
          </a:prstGeom>
          <a:solidFill>
            <a:srgbClr val="1C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833359" y="808687"/>
            <a:ext cx="18805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HOSPITALITY</a:t>
            </a:r>
            <a:r>
              <a:rPr lang="en-AU" sz="2800" b="1" dirty="0" smtClean="0">
                <a:solidFill>
                  <a:schemeClr val="bg1"/>
                </a:solidFill>
              </a:rPr>
              <a:t>2016-17</a:t>
            </a:r>
          </a:p>
        </p:txBody>
      </p:sp>
      <p:sp>
        <p:nvSpPr>
          <p:cNvPr id="12" name="Oval 11"/>
          <p:cNvSpPr/>
          <p:nvPr/>
        </p:nvSpPr>
        <p:spPr>
          <a:xfrm>
            <a:off x="5868144" y="3378871"/>
            <a:ext cx="2114847" cy="2085371"/>
          </a:xfrm>
          <a:prstGeom prst="ellipse">
            <a:avLst/>
          </a:prstGeom>
          <a:solidFill>
            <a:srgbClr val="1C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5965740" y="3821391"/>
            <a:ext cx="1919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And 39% of </a:t>
            </a:r>
          </a:p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Anonymous </a:t>
            </a:r>
            <a:br>
              <a:rPr lang="en-AU" sz="2400" b="1" dirty="0" smtClean="0">
                <a:solidFill>
                  <a:schemeClr val="bg1"/>
                </a:solidFill>
              </a:rPr>
            </a:br>
            <a:r>
              <a:rPr lang="en-AU" sz="2400" b="1" dirty="0" smtClean="0">
                <a:solidFill>
                  <a:schemeClr val="bg1"/>
                </a:solidFill>
              </a:rPr>
              <a:t>tip-offs</a:t>
            </a:r>
            <a:endParaRPr lang="en-AU" sz="24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81538" y="1021647"/>
            <a:ext cx="2809853" cy="1015663"/>
            <a:chOff x="933238" y="921560"/>
            <a:chExt cx="2809853" cy="1015663"/>
          </a:xfrm>
        </p:grpSpPr>
        <p:sp>
          <p:nvSpPr>
            <p:cNvPr id="7" name="Rectangle 6"/>
            <p:cNvSpPr/>
            <p:nvPr/>
          </p:nvSpPr>
          <p:spPr>
            <a:xfrm>
              <a:off x="933238" y="921560"/>
              <a:ext cx="280985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AU" sz="2000" b="1" dirty="0" smtClean="0">
                  <a:solidFill>
                    <a:schemeClr val="bg1"/>
                  </a:solidFill>
                </a:rPr>
                <a:t>Hospitality workers make up 7.2% of the workforce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23728" y="1107908"/>
              <a:ext cx="12961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AU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508531" y="3342521"/>
            <a:ext cx="2217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They are over-represented in FWO’s dispute forms with 17%</a:t>
            </a:r>
            <a:endParaRPr lang="en-A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3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/>
      <p:bldP spid="12" grpId="0" animBg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658"/>
            <a:ext cx="9144000" cy="5143500"/>
          </a:xfrm>
          <a:prstGeom prst="rect">
            <a:avLst/>
          </a:prstGeom>
          <a:solidFill>
            <a:srgbClr val="008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37" y="-203550"/>
            <a:ext cx="9326273" cy="6216964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555776" y="2786236"/>
            <a:ext cx="2952328" cy="2881858"/>
          </a:xfrm>
          <a:prstGeom prst="ellipse">
            <a:avLst/>
          </a:prstGeom>
          <a:solidFill>
            <a:srgbClr val="1C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Oval 7"/>
          <p:cNvSpPr/>
          <p:nvPr/>
        </p:nvSpPr>
        <p:spPr>
          <a:xfrm>
            <a:off x="251520" y="51470"/>
            <a:ext cx="3124728" cy="2979186"/>
          </a:xfrm>
          <a:prstGeom prst="ellipse">
            <a:avLst/>
          </a:prstGeom>
          <a:solidFill>
            <a:srgbClr val="1C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6156996" y="198227"/>
            <a:ext cx="1991836" cy="1991836"/>
          </a:xfrm>
          <a:prstGeom prst="ellipse">
            <a:avLst/>
          </a:prstGeom>
          <a:solidFill>
            <a:srgbClr val="1C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6212628" y="497725"/>
            <a:ext cx="1880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Fast Food Cafes &amp; Restaurants</a:t>
            </a:r>
            <a:endParaRPr lang="en-AU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013" y="3652966"/>
            <a:ext cx="28098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AU" sz="2800" b="1" dirty="0" smtClean="0">
                <a:solidFill>
                  <a:schemeClr val="bg1"/>
                </a:solidFill>
              </a:rPr>
              <a:t>29% of Litigations </a:t>
            </a:r>
            <a:br>
              <a:rPr lang="en-AU" sz="2800" b="1" dirty="0" smtClean="0">
                <a:solidFill>
                  <a:schemeClr val="bg1"/>
                </a:solidFill>
              </a:rPr>
            </a:br>
            <a:r>
              <a:rPr lang="en-AU" sz="2800" b="1" dirty="0" smtClean="0">
                <a:solidFill>
                  <a:schemeClr val="bg1"/>
                </a:solidFill>
              </a:rPr>
              <a:t>in 2015-16 and </a:t>
            </a:r>
            <a:br>
              <a:rPr lang="en-AU" sz="2800" b="1" dirty="0" smtClean="0">
                <a:solidFill>
                  <a:schemeClr val="bg1"/>
                </a:solidFill>
              </a:rPr>
            </a:br>
            <a:r>
              <a:rPr lang="en-AU" sz="2800" b="1" dirty="0" smtClean="0">
                <a:solidFill>
                  <a:schemeClr val="bg1"/>
                </a:solidFill>
              </a:rPr>
              <a:t>2016-17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4137" y="859775"/>
            <a:ext cx="23142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bg1"/>
                </a:solidFill>
              </a:rPr>
              <a:t>One in 10 dispute forms in 2016-17 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0538"/>
            <a:ext cx="9144000" cy="5164038"/>
          </a:xfrm>
          <a:prstGeom prst="rect">
            <a:avLst/>
          </a:prstGeom>
          <a:solidFill>
            <a:srgbClr val="008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899592" y="1015947"/>
            <a:ext cx="7329275" cy="3940652"/>
            <a:chOff x="899592" y="1015947"/>
            <a:chExt cx="7329275" cy="3940652"/>
          </a:xfrm>
        </p:grpSpPr>
        <p:sp>
          <p:nvSpPr>
            <p:cNvPr id="22" name="Rectangle 21"/>
            <p:cNvSpPr/>
            <p:nvPr/>
          </p:nvSpPr>
          <p:spPr>
            <a:xfrm>
              <a:off x="899592" y="1089291"/>
              <a:ext cx="7329275" cy="2952328"/>
            </a:xfrm>
            <a:prstGeom prst="rect">
              <a:avLst/>
            </a:prstGeom>
            <a:solidFill>
              <a:srgbClr val="263746"/>
            </a:solidFill>
            <a:ln>
              <a:noFill/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aphicFrame>
          <p:nvGraphicFramePr>
            <p:cNvPr id="9" name="Chart 8"/>
            <p:cNvGraphicFramePr>
              <a:graphicFrameLocks/>
            </p:cNvGraphicFramePr>
            <p:nvPr>
              <p:extLst/>
            </p:nvPr>
          </p:nvGraphicFramePr>
          <p:xfrm>
            <a:off x="899592" y="1015947"/>
            <a:ext cx="7128792" cy="30976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3" name="Group 22"/>
            <p:cNvGrpSpPr/>
            <p:nvPr/>
          </p:nvGrpSpPr>
          <p:grpSpPr>
            <a:xfrm>
              <a:off x="971597" y="3753589"/>
              <a:ext cx="1584183" cy="906393"/>
              <a:chOff x="1043608" y="3577636"/>
              <a:chExt cx="1584183" cy="906393"/>
            </a:xfrm>
          </p:grpSpPr>
          <p:cxnSp>
            <p:nvCxnSpPr>
              <p:cNvPr id="27" name="Straight Connector 44"/>
              <p:cNvCxnSpPr/>
              <p:nvPr/>
            </p:nvCxnSpPr>
            <p:spPr>
              <a:xfrm rot="5400000" flipH="1" flipV="1">
                <a:off x="2135152" y="3638221"/>
                <a:ext cx="553223" cy="43205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1043608" y="4083919"/>
                <a:ext cx="1152128" cy="400110"/>
              </a:xfrm>
              <a:prstGeom prst="rect">
                <a:avLst/>
              </a:prstGeom>
              <a:solidFill>
                <a:srgbClr val="263746">
                  <a:alpha val="40000"/>
                </a:srgb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043608" y="4083918"/>
                <a:ext cx="11276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100" b="1" dirty="0" smtClean="0">
                    <a:solidFill>
                      <a:schemeClr val="bg1"/>
                    </a:solidFill>
                    <a:latin typeface="+mj-lt"/>
                  </a:rPr>
                  <a:t>May 2014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900" dirty="0" smtClean="0">
                    <a:solidFill>
                      <a:schemeClr val="bg1"/>
                    </a:solidFill>
                    <a:latin typeface="+mj-lt"/>
                  </a:rPr>
                  <a:t>UTC </a:t>
                </a:r>
                <a:r>
                  <a:rPr lang="en-AU" sz="900" dirty="0" err="1" smtClean="0">
                    <a:solidFill>
                      <a:schemeClr val="bg1"/>
                    </a:solidFill>
                    <a:latin typeface="+mj-lt"/>
                  </a:rPr>
                  <a:t>PCD</a:t>
                </a:r>
                <a:endParaRPr lang="en-AU" sz="900" dirty="0">
                  <a:latin typeface="+mj-lt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195736" y="3753588"/>
              <a:ext cx="1440161" cy="1194426"/>
              <a:chOff x="1629206" y="3651872"/>
              <a:chExt cx="1412920" cy="1194426"/>
            </a:xfrm>
          </p:grpSpPr>
          <p:cxnSp>
            <p:nvCxnSpPr>
              <p:cNvPr id="39" name="Straight Connector 44"/>
              <p:cNvCxnSpPr/>
              <p:nvPr/>
            </p:nvCxnSpPr>
            <p:spPr>
              <a:xfrm rot="5400000" flipH="1" flipV="1">
                <a:off x="1790801" y="3865300"/>
                <a:ext cx="546355" cy="119499"/>
              </a:xfrm>
              <a:prstGeom prst="bentConnector3">
                <a:avLst>
                  <a:gd name="adj1" fmla="val 3125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1629206" y="4198226"/>
                <a:ext cx="1342273" cy="618363"/>
              </a:xfrm>
              <a:prstGeom prst="rect">
                <a:avLst/>
              </a:prstGeom>
              <a:solidFill>
                <a:srgbClr val="263746">
                  <a:alpha val="4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629206" y="4169190"/>
                <a:ext cx="134227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100" b="1" dirty="0" smtClean="0">
                    <a:solidFill>
                      <a:schemeClr val="bg1"/>
                    </a:solidFill>
                    <a:latin typeface="+mj-lt"/>
                  </a:rPr>
                  <a:t>June 2014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900" dirty="0" smtClean="0">
                    <a:solidFill>
                      <a:schemeClr val="bg1"/>
                    </a:solidFill>
                    <a:latin typeface="+mj-lt"/>
                  </a:rPr>
                  <a:t>Woolworths trolley collection Inquiry commences</a:t>
                </a:r>
                <a:endParaRPr lang="en-AU" sz="900" dirty="0">
                  <a:latin typeface="+mj-lt"/>
                </a:endParaRPr>
              </a:p>
            </p:txBody>
          </p:sp>
          <p:cxnSp>
            <p:nvCxnSpPr>
              <p:cNvPr id="77" name="Straight Connector 44"/>
              <p:cNvCxnSpPr/>
              <p:nvPr/>
            </p:nvCxnSpPr>
            <p:spPr>
              <a:xfrm rot="10800000">
                <a:off x="2309243" y="3651872"/>
                <a:ext cx="732883" cy="450954"/>
              </a:xfrm>
              <a:prstGeom prst="bentConnector3">
                <a:avLst>
                  <a:gd name="adj1" fmla="val 10725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1115616" y="3803708"/>
              <a:ext cx="4819743" cy="325853"/>
              <a:chOff x="1187625" y="3651867"/>
              <a:chExt cx="5515580" cy="217422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187625" y="3653845"/>
                <a:ext cx="50405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b="1" dirty="0" smtClean="0">
                    <a:solidFill>
                      <a:schemeClr val="bg1"/>
                    </a:solidFill>
                    <a:latin typeface="+mj-lt"/>
                  </a:rPr>
                  <a:t>2013</a:t>
                </a:r>
                <a:endParaRPr lang="en-AU" sz="500" dirty="0">
                  <a:latin typeface="+mj-l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67745" y="3651870"/>
                <a:ext cx="50405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b="1" dirty="0" smtClean="0">
                    <a:solidFill>
                      <a:schemeClr val="bg1"/>
                    </a:solidFill>
                    <a:latin typeface="+mj-lt"/>
                  </a:rPr>
                  <a:t>2014</a:t>
                </a:r>
                <a:endParaRPr lang="en-AU" sz="500" dirty="0">
                  <a:latin typeface="+mj-lt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275856" y="3653845"/>
                <a:ext cx="50405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b="1" dirty="0" smtClean="0">
                    <a:solidFill>
                      <a:schemeClr val="bg1"/>
                    </a:solidFill>
                    <a:latin typeface="+mj-lt"/>
                  </a:rPr>
                  <a:t>2015</a:t>
                </a:r>
                <a:endParaRPr lang="en-AU" sz="500" dirty="0">
                  <a:latin typeface="+mj-lt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427984" y="3651869"/>
                <a:ext cx="50405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b="1" dirty="0" smtClean="0">
                    <a:solidFill>
                      <a:schemeClr val="bg1"/>
                    </a:solidFill>
                    <a:latin typeface="+mj-lt"/>
                  </a:rPr>
                  <a:t>2016</a:t>
                </a:r>
                <a:endParaRPr lang="en-AU" sz="500" dirty="0">
                  <a:latin typeface="+mj-lt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436096" y="3651867"/>
                <a:ext cx="50405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b="1" dirty="0" smtClean="0">
                    <a:solidFill>
                      <a:schemeClr val="bg1"/>
                    </a:solidFill>
                    <a:latin typeface="+mj-lt"/>
                  </a:rPr>
                  <a:t>2017</a:t>
                </a:r>
                <a:endParaRPr lang="en-AU" sz="500" dirty="0">
                  <a:latin typeface="+mj-lt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199150" y="3651867"/>
                <a:ext cx="504055" cy="14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b="1" dirty="0" smtClean="0">
                    <a:solidFill>
                      <a:schemeClr val="bg1"/>
                    </a:solidFill>
                    <a:latin typeface="+mj-lt"/>
                  </a:rPr>
                  <a:t>2018</a:t>
                </a:r>
                <a:endParaRPr lang="en-AU" sz="500" dirty="0">
                  <a:latin typeface="+mj-lt"/>
                </a:endParaRP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339" y="1968498"/>
              <a:ext cx="3219615" cy="25401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516216" y="1593347"/>
              <a:ext cx="1224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b="1" dirty="0" smtClean="0">
                  <a:solidFill>
                    <a:schemeClr val="bg1"/>
                  </a:solidFill>
                </a:rPr>
                <a:t>All FWO (RH axis)</a:t>
              </a:r>
              <a:endParaRPr lang="en-AU" sz="11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635896" y="4185633"/>
              <a:ext cx="1008112" cy="762381"/>
              <a:chOff x="1623655" y="4083918"/>
              <a:chExt cx="989043" cy="762381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623655" y="4083918"/>
                <a:ext cx="989043" cy="762381"/>
              </a:xfrm>
              <a:prstGeom prst="rect">
                <a:avLst/>
              </a:prstGeom>
              <a:solidFill>
                <a:srgbClr val="263746">
                  <a:alpha val="40000"/>
                </a:srgb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623655" y="4097183"/>
                <a:ext cx="98904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100" b="1" dirty="0" smtClean="0">
                    <a:solidFill>
                      <a:schemeClr val="bg1"/>
                    </a:solidFill>
                    <a:latin typeface="+mj-lt"/>
                  </a:rPr>
                  <a:t>October 2014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900" dirty="0" smtClean="0">
                    <a:solidFill>
                      <a:schemeClr val="bg1"/>
                    </a:solidFill>
                    <a:latin typeface="+mj-lt"/>
                  </a:rPr>
                  <a:t>Coles Supermarkets Australia EU</a:t>
                </a:r>
                <a:endParaRPr lang="en-AU" sz="900" dirty="0">
                  <a:latin typeface="+mj-lt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716017" y="3762172"/>
              <a:ext cx="1368151" cy="1194427"/>
              <a:chOff x="1417268" y="3651871"/>
              <a:chExt cx="1342273" cy="1194427"/>
            </a:xfrm>
          </p:grpSpPr>
          <p:cxnSp>
            <p:nvCxnSpPr>
              <p:cNvPr id="65" name="Straight Connector 44"/>
              <p:cNvCxnSpPr/>
              <p:nvPr/>
            </p:nvCxnSpPr>
            <p:spPr>
              <a:xfrm rot="16200000" flipV="1">
                <a:off x="1756840" y="3806821"/>
                <a:ext cx="546356" cy="23645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1417268" y="4198226"/>
                <a:ext cx="1342273" cy="618363"/>
              </a:xfrm>
              <a:prstGeom prst="rect">
                <a:avLst/>
              </a:prstGeom>
              <a:solidFill>
                <a:srgbClr val="263746">
                  <a:alpha val="4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417268" y="4169190"/>
                <a:ext cx="134227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100" b="1" dirty="0" smtClean="0">
                    <a:solidFill>
                      <a:schemeClr val="bg1"/>
                    </a:solidFill>
                    <a:latin typeface="+mj-lt"/>
                  </a:rPr>
                  <a:t>June 2016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900" dirty="0" smtClean="0">
                    <a:solidFill>
                      <a:schemeClr val="bg1"/>
                    </a:solidFill>
                    <a:latin typeface="+mj-lt"/>
                  </a:rPr>
                  <a:t>Woolworths trolley collection Inquiry report released</a:t>
                </a:r>
                <a:endParaRPr lang="en-AU" sz="900" dirty="0">
                  <a:latin typeface="+mj-lt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300192" y="4079435"/>
              <a:ext cx="1368152" cy="400111"/>
              <a:chOff x="1629206" y="4169190"/>
              <a:chExt cx="1342273" cy="400111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1629206" y="4198227"/>
                <a:ext cx="1342273" cy="371074"/>
              </a:xfrm>
              <a:prstGeom prst="rect">
                <a:avLst/>
              </a:prstGeom>
              <a:solidFill>
                <a:srgbClr val="263746">
                  <a:alpha val="40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629206" y="4169190"/>
                <a:ext cx="134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100" b="1" dirty="0" smtClean="0">
                    <a:solidFill>
                      <a:schemeClr val="bg1"/>
                    </a:solidFill>
                    <a:latin typeface="+mj-lt"/>
                  </a:rPr>
                  <a:t>September 2017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AU" sz="900" dirty="0" smtClean="0">
                    <a:solidFill>
                      <a:schemeClr val="bg1"/>
                    </a:solidFill>
                    <a:latin typeface="+mj-lt"/>
                  </a:rPr>
                  <a:t>Woolworths Ltd </a:t>
                </a:r>
                <a:r>
                  <a:rPr lang="en-AU" sz="900" dirty="0" err="1" smtClean="0">
                    <a:solidFill>
                      <a:schemeClr val="bg1"/>
                    </a:solidFill>
                    <a:latin typeface="+mj-lt"/>
                  </a:rPr>
                  <a:t>PCD</a:t>
                </a:r>
                <a:endParaRPr lang="en-AU" sz="900" dirty="0">
                  <a:latin typeface="+mj-lt"/>
                </a:endParaRPr>
              </a:p>
            </p:txBody>
          </p:sp>
        </p:grpSp>
        <p:cxnSp>
          <p:nvCxnSpPr>
            <p:cNvPr id="88" name="Elbow Connector 87"/>
            <p:cNvCxnSpPr/>
            <p:nvPr/>
          </p:nvCxnSpPr>
          <p:spPr>
            <a:xfrm>
              <a:off x="5550770" y="3762172"/>
              <a:ext cx="749422" cy="423463"/>
            </a:xfrm>
            <a:prstGeom prst="bentConnector3">
              <a:avLst>
                <a:gd name="adj1" fmla="val 43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535774" y="1878092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Trolley collectors</a:t>
            </a:r>
            <a:endParaRPr lang="en-AU" sz="1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775945" y="2313427"/>
            <a:ext cx="3197757" cy="988398"/>
          </a:xfrm>
          <a:custGeom>
            <a:avLst/>
            <a:gdLst>
              <a:gd name="connsiteX0" fmla="*/ 0 w 3197757"/>
              <a:gd name="connsiteY0" fmla="*/ 0 h 988398"/>
              <a:gd name="connsiteX1" fmla="*/ 496841 w 3197757"/>
              <a:gd name="connsiteY1" fmla="*/ 15857 h 988398"/>
              <a:gd name="connsiteX2" fmla="*/ 835116 w 3197757"/>
              <a:gd name="connsiteY2" fmla="*/ 31713 h 988398"/>
              <a:gd name="connsiteX3" fmla="*/ 1326672 w 3197757"/>
              <a:gd name="connsiteY3" fmla="*/ 36999 h 988398"/>
              <a:gd name="connsiteX4" fmla="*/ 1738945 w 3197757"/>
              <a:gd name="connsiteY4" fmla="*/ 52856 h 988398"/>
              <a:gd name="connsiteX5" fmla="*/ 1966224 w 3197757"/>
              <a:gd name="connsiteY5" fmla="*/ 95140 h 988398"/>
              <a:gd name="connsiteX6" fmla="*/ 2140647 w 3197757"/>
              <a:gd name="connsiteY6" fmla="*/ 158567 h 988398"/>
              <a:gd name="connsiteX7" fmla="*/ 2341498 w 3197757"/>
              <a:gd name="connsiteY7" fmla="*/ 269563 h 988398"/>
              <a:gd name="connsiteX8" fmla="*/ 2568776 w 3197757"/>
              <a:gd name="connsiteY8" fmla="*/ 449272 h 988398"/>
              <a:gd name="connsiteX9" fmla="*/ 3197757 w 3197757"/>
              <a:gd name="connsiteY9" fmla="*/ 988398 h 98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97757" h="988398">
                <a:moveTo>
                  <a:pt x="0" y="0"/>
                </a:moveTo>
                <a:lnTo>
                  <a:pt x="496841" y="15857"/>
                </a:lnTo>
                <a:cubicBezTo>
                  <a:pt x="636027" y="21142"/>
                  <a:pt x="696811" y="28189"/>
                  <a:pt x="835116" y="31713"/>
                </a:cubicBezTo>
                <a:cubicBezTo>
                  <a:pt x="973421" y="35237"/>
                  <a:pt x="1176034" y="33475"/>
                  <a:pt x="1326672" y="36999"/>
                </a:cubicBezTo>
                <a:cubicBezTo>
                  <a:pt x="1477310" y="40523"/>
                  <a:pt x="1632353" y="43166"/>
                  <a:pt x="1738945" y="52856"/>
                </a:cubicBezTo>
                <a:cubicBezTo>
                  <a:pt x="1845537" y="62546"/>
                  <a:pt x="1899274" y="77522"/>
                  <a:pt x="1966224" y="95140"/>
                </a:cubicBezTo>
                <a:cubicBezTo>
                  <a:pt x="2033174" y="112759"/>
                  <a:pt x="2078101" y="129497"/>
                  <a:pt x="2140647" y="158567"/>
                </a:cubicBezTo>
                <a:cubicBezTo>
                  <a:pt x="2203193" y="187637"/>
                  <a:pt x="2270143" y="221112"/>
                  <a:pt x="2341498" y="269563"/>
                </a:cubicBezTo>
                <a:cubicBezTo>
                  <a:pt x="2412853" y="318014"/>
                  <a:pt x="2426066" y="329466"/>
                  <a:pt x="2568776" y="449272"/>
                </a:cubicBezTo>
                <a:cubicBezTo>
                  <a:pt x="2711486" y="569078"/>
                  <a:pt x="2954621" y="778738"/>
                  <a:pt x="3197757" y="988398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TextBox 47"/>
          <p:cNvSpPr txBox="1"/>
          <p:nvPr/>
        </p:nvSpPr>
        <p:spPr>
          <a:xfrm>
            <a:off x="611560" y="355759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Number of disputes by FY and cohort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83568" y="915570"/>
            <a:ext cx="583264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1765426" y="2427734"/>
            <a:ext cx="3195873" cy="525101"/>
          </a:xfrm>
          <a:custGeom>
            <a:avLst/>
            <a:gdLst>
              <a:gd name="connsiteX0" fmla="*/ 0 w 3195873"/>
              <a:gd name="connsiteY0" fmla="*/ 199176 h 525101"/>
              <a:gd name="connsiteX1" fmla="*/ 837445 w 3195873"/>
              <a:gd name="connsiteY1" fmla="*/ 258024 h 525101"/>
              <a:gd name="connsiteX2" fmla="*/ 1099996 w 3195873"/>
              <a:gd name="connsiteY2" fmla="*/ 244443 h 525101"/>
              <a:gd name="connsiteX3" fmla="*/ 1317279 w 3195873"/>
              <a:gd name="connsiteY3" fmla="*/ 194649 h 525101"/>
              <a:gd name="connsiteX4" fmla="*/ 1597936 w 3195873"/>
              <a:gd name="connsiteY4" fmla="*/ 99588 h 525101"/>
              <a:gd name="connsiteX5" fmla="*/ 1833326 w 3195873"/>
              <a:gd name="connsiteY5" fmla="*/ 27160 h 525101"/>
              <a:gd name="connsiteX6" fmla="*/ 2077770 w 3195873"/>
              <a:gd name="connsiteY6" fmla="*/ 0 h 525101"/>
              <a:gd name="connsiteX7" fmla="*/ 2231679 w 3195873"/>
              <a:gd name="connsiteY7" fmla="*/ 27160 h 525101"/>
              <a:gd name="connsiteX8" fmla="*/ 2417275 w 3195873"/>
              <a:gd name="connsiteY8" fmla="*/ 108641 h 525101"/>
              <a:gd name="connsiteX9" fmla="*/ 2702459 w 3195873"/>
              <a:gd name="connsiteY9" fmla="*/ 271604 h 525101"/>
              <a:gd name="connsiteX10" fmla="*/ 3051018 w 3195873"/>
              <a:gd name="connsiteY10" fmla="*/ 448146 h 525101"/>
              <a:gd name="connsiteX11" fmla="*/ 3195873 w 3195873"/>
              <a:gd name="connsiteY11" fmla="*/ 525101 h 52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5873" h="525101">
                <a:moveTo>
                  <a:pt x="0" y="199176"/>
                </a:moveTo>
                <a:lnTo>
                  <a:pt x="837445" y="258024"/>
                </a:lnTo>
                <a:cubicBezTo>
                  <a:pt x="1020778" y="265568"/>
                  <a:pt x="1020024" y="255005"/>
                  <a:pt x="1099996" y="244443"/>
                </a:cubicBezTo>
                <a:cubicBezTo>
                  <a:pt x="1179968" y="233881"/>
                  <a:pt x="1234289" y="218791"/>
                  <a:pt x="1317279" y="194649"/>
                </a:cubicBezTo>
                <a:cubicBezTo>
                  <a:pt x="1400269" y="170507"/>
                  <a:pt x="1511928" y="127503"/>
                  <a:pt x="1597936" y="99588"/>
                </a:cubicBezTo>
                <a:cubicBezTo>
                  <a:pt x="1683944" y="71673"/>
                  <a:pt x="1753354" y="43758"/>
                  <a:pt x="1833326" y="27160"/>
                </a:cubicBezTo>
                <a:cubicBezTo>
                  <a:pt x="1913298" y="10562"/>
                  <a:pt x="2011378" y="0"/>
                  <a:pt x="2077770" y="0"/>
                </a:cubicBezTo>
                <a:cubicBezTo>
                  <a:pt x="2144162" y="0"/>
                  <a:pt x="2175095" y="9053"/>
                  <a:pt x="2231679" y="27160"/>
                </a:cubicBezTo>
                <a:cubicBezTo>
                  <a:pt x="2288263" y="45267"/>
                  <a:pt x="2338812" y="67900"/>
                  <a:pt x="2417275" y="108641"/>
                </a:cubicBezTo>
                <a:cubicBezTo>
                  <a:pt x="2495738" y="149382"/>
                  <a:pt x="2596835" y="215020"/>
                  <a:pt x="2702459" y="271604"/>
                </a:cubicBezTo>
                <a:cubicBezTo>
                  <a:pt x="2808083" y="328188"/>
                  <a:pt x="2968782" y="405897"/>
                  <a:pt x="3051018" y="448146"/>
                </a:cubicBezTo>
                <a:cubicBezTo>
                  <a:pt x="3133254" y="490396"/>
                  <a:pt x="3155132" y="492659"/>
                  <a:pt x="3195873" y="525101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Freeform 50"/>
          <p:cNvSpPr/>
          <p:nvPr/>
        </p:nvSpPr>
        <p:spPr>
          <a:xfrm>
            <a:off x="1783533" y="2344064"/>
            <a:ext cx="3182293" cy="1235798"/>
          </a:xfrm>
          <a:custGeom>
            <a:avLst/>
            <a:gdLst>
              <a:gd name="connsiteX0" fmla="*/ 0 w 3182293"/>
              <a:gd name="connsiteY0" fmla="*/ 0 h 1235798"/>
              <a:gd name="connsiteX1" fmla="*/ 991354 w 3182293"/>
              <a:gd name="connsiteY1" fmla="*/ 479834 h 1235798"/>
              <a:gd name="connsiteX2" fmla="*/ 1484768 w 3182293"/>
              <a:gd name="connsiteY2" fmla="*/ 728804 h 1235798"/>
              <a:gd name="connsiteX3" fmla="*/ 1760899 w 3182293"/>
              <a:gd name="connsiteY3" fmla="*/ 878187 h 1235798"/>
              <a:gd name="connsiteX4" fmla="*/ 1896701 w 3182293"/>
              <a:gd name="connsiteY4" fmla="*/ 950614 h 1235798"/>
              <a:gd name="connsiteX5" fmla="*/ 2095877 w 3182293"/>
              <a:gd name="connsiteY5" fmla="*/ 1032096 h 1235798"/>
              <a:gd name="connsiteX6" fmla="*/ 2240732 w 3182293"/>
              <a:gd name="connsiteY6" fmla="*/ 1081890 h 1235798"/>
              <a:gd name="connsiteX7" fmla="*/ 2453489 w 3182293"/>
              <a:gd name="connsiteY7" fmla="*/ 1122630 h 1235798"/>
              <a:gd name="connsiteX8" fmla="*/ 2602871 w 3182293"/>
              <a:gd name="connsiteY8" fmla="*/ 1149791 h 1235798"/>
              <a:gd name="connsiteX9" fmla="*/ 2860895 w 3182293"/>
              <a:gd name="connsiteY9" fmla="*/ 1154317 h 1235798"/>
              <a:gd name="connsiteX10" fmla="*/ 3019330 w 3182293"/>
              <a:gd name="connsiteY10" fmla="*/ 1181478 h 1235798"/>
              <a:gd name="connsiteX11" fmla="*/ 3132499 w 3182293"/>
              <a:gd name="connsiteY11" fmla="*/ 1208638 h 1235798"/>
              <a:gd name="connsiteX12" fmla="*/ 3182293 w 3182293"/>
              <a:gd name="connsiteY12" fmla="*/ 1235798 h 123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293" h="1235798">
                <a:moveTo>
                  <a:pt x="0" y="0"/>
                </a:moveTo>
                <a:lnTo>
                  <a:pt x="991354" y="479834"/>
                </a:lnTo>
                <a:cubicBezTo>
                  <a:pt x="1238815" y="601301"/>
                  <a:pt x="1356511" y="662412"/>
                  <a:pt x="1484768" y="728804"/>
                </a:cubicBezTo>
                <a:cubicBezTo>
                  <a:pt x="1613025" y="795196"/>
                  <a:pt x="1760899" y="878187"/>
                  <a:pt x="1760899" y="878187"/>
                </a:cubicBezTo>
                <a:cubicBezTo>
                  <a:pt x="1829555" y="915155"/>
                  <a:pt x="1840871" y="924963"/>
                  <a:pt x="1896701" y="950614"/>
                </a:cubicBezTo>
                <a:cubicBezTo>
                  <a:pt x="1952531" y="976266"/>
                  <a:pt x="2038539" y="1010217"/>
                  <a:pt x="2095877" y="1032096"/>
                </a:cubicBezTo>
                <a:cubicBezTo>
                  <a:pt x="2153216" y="1053975"/>
                  <a:pt x="2181130" y="1066801"/>
                  <a:pt x="2240732" y="1081890"/>
                </a:cubicBezTo>
                <a:cubicBezTo>
                  <a:pt x="2300334" y="1096979"/>
                  <a:pt x="2453489" y="1122630"/>
                  <a:pt x="2453489" y="1122630"/>
                </a:cubicBezTo>
                <a:cubicBezTo>
                  <a:pt x="2513846" y="1133947"/>
                  <a:pt x="2534970" y="1144510"/>
                  <a:pt x="2602871" y="1149791"/>
                </a:cubicBezTo>
                <a:cubicBezTo>
                  <a:pt x="2670772" y="1155072"/>
                  <a:pt x="2791485" y="1149036"/>
                  <a:pt x="2860895" y="1154317"/>
                </a:cubicBezTo>
                <a:cubicBezTo>
                  <a:pt x="2930305" y="1159598"/>
                  <a:pt x="2974063" y="1172425"/>
                  <a:pt x="3019330" y="1181478"/>
                </a:cubicBezTo>
                <a:cubicBezTo>
                  <a:pt x="3064597" y="1190531"/>
                  <a:pt x="3105339" y="1199585"/>
                  <a:pt x="3132499" y="1208638"/>
                </a:cubicBezTo>
                <a:cubicBezTo>
                  <a:pt x="3159659" y="1217691"/>
                  <a:pt x="3182293" y="1235798"/>
                  <a:pt x="3182293" y="123579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35774" y="2166124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rgbClr val="FFFF00"/>
                </a:solidFill>
              </a:rPr>
              <a:t>7-Eleven</a:t>
            </a:r>
            <a:endParaRPr lang="en-AU" sz="1100" b="1" dirty="0">
              <a:solidFill>
                <a:srgbClr val="FFFF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35774" y="2451839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 smtClean="0">
                <a:solidFill>
                  <a:srgbClr val="CC3300"/>
                </a:solidFill>
              </a:rPr>
              <a:t>Baiada</a:t>
            </a:r>
            <a:endParaRPr lang="en-AU" sz="1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1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 animBg="1"/>
      <p:bldP spid="50" grpId="0" animBg="1"/>
      <p:bldP spid="51" grpId="0" animBg="1"/>
      <p:bldP spid="53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On-screen Show (16:9)</PresentationFormat>
  <Paragraphs>44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Influences and Influencers - Address to Ai Group 2018 National Policy-Influence-Reform Conference</dc:title>
  <dc:subject>Influences and Influencers - Address to Ai Group 2018 National Policy-Influence-Reform Conference</dc:subject>
  <dc:creator/>
  <cp:keywords>Influences and Influencers - Address to Ai Group 2018 National Policy-Influence-Reform Conference</cp:keywords>
  <cp:lastModifiedBy/>
  <cp:revision>1</cp:revision>
  <dcterms:created xsi:type="dcterms:W3CDTF">2018-05-03T01:36:17Z</dcterms:created>
  <dcterms:modified xsi:type="dcterms:W3CDTF">2018-05-03T01:38:11Z</dcterms:modified>
</cp:coreProperties>
</file>