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317" r:id="rId2"/>
    <p:sldId id="308" r:id="rId3"/>
    <p:sldId id="313" r:id="rId4"/>
    <p:sldId id="302" r:id="rId5"/>
    <p:sldId id="307" r:id="rId6"/>
    <p:sldId id="312" r:id="rId7"/>
  </p:sldIdLst>
  <p:sldSz cx="9144000" cy="5143500" type="screen16x9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746"/>
    <a:srgbClr val="008799"/>
    <a:srgbClr val="42ABC5"/>
    <a:srgbClr val="263746"/>
    <a:srgbClr val="CC3300"/>
    <a:srgbClr val="FFFF00"/>
    <a:srgbClr val="F7A809"/>
    <a:srgbClr val="F9C04D"/>
    <a:srgbClr val="B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21" autoAdjust="0"/>
    <p:restoredTop sz="96395" autoAdjust="0"/>
  </p:normalViewPr>
  <p:slideViewPr>
    <p:cSldViewPr>
      <p:cViewPr varScale="1">
        <p:scale>
          <a:sx n="146" d="100"/>
          <a:sy n="146" d="100"/>
        </p:scale>
        <p:origin x="21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P2532\AppData\Local\Microsoft\Windows\INetCache\Content.Outlook\WB8U76X3\20180202_njSpeech_7-11_baiada_trolli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P2532\AppData\Local\Microsoft\Windows\INetCache\Content.Outlook\WB8U76X3\20180202_njSpeech_7-11_baiada_trolli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WP2532\AppData\Local\Microsoft\Windows\INetCache\Content.Outlook\WB8U76X3\20180202_njSpeech_7-11_baiada_troll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bg1"/>
                </a:solidFill>
              </a:defRPr>
            </a:pPr>
            <a:r>
              <a:rPr lang="en-AU" sz="1400" dirty="0" smtClean="0">
                <a:solidFill>
                  <a:schemeClr val="bg1"/>
                </a:solidFill>
              </a:rPr>
              <a:t>Proportion </a:t>
            </a:r>
            <a:r>
              <a:rPr lang="en-AU" sz="1400" dirty="0">
                <a:solidFill>
                  <a:schemeClr val="bg1"/>
                </a:solidFill>
              </a:rPr>
              <a:t>of disputes completed by FY and cohort</a:t>
            </a:r>
          </a:p>
        </c:rich>
      </c:tx>
      <c:layout>
        <c:manualLayout>
          <c:xMode val="edge"/>
          <c:yMode val="edge"/>
          <c:x val="0.19140731684321616"/>
          <c:y val="5.5555555555555552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1988407699037624E-2"/>
          <c:y val="0.21806722076407115"/>
          <c:w val="0.60188501929726923"/>
          <c:h val="0.66595290172061827"/>
        </c:manualLayout>
      </c:layout>
      <c:lineChart>
        <c:grouping val="standard"/>
        <c:varyColors val="0"/>
        <c:ser>
          <c:idx val="1"/>
          <c:order val="0"/>
          <c:tx>
            <c:strRef>
              <c:f>'[20180202_njSpeech_7-11_baiada_trollies.xlsx]data (2)'!$E$24</c:f>
              <c:strCache>
                <c:ptCount val="1"/>
                <c:pt idx="0">
                  <c:v>Young workers</c:v>
                </c:pt>
              </c:strCache>
            </c:strRef>
          </c:tx>
          <c:spPr>
            <a:ln w="25400">
              <a:solidFill>
                <a:schemeClr val="accent6"/>
              </a:solidFill>
            </a:ln>
          </c:spPr>
          <c:marker>
            <c:symbol val="none"/>
          </c:marker>
          <c:cat>
            <c:strRef>
              <c:f>'[20180202_njSpeech_7-11_baiada_trollies.xlsx]data (2)'!$C$25:$C$28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'[20180202_njSpeech_7-11_baiada_trollies.xlsx]data (2)'!$E$25:$E$28</c:f>
              <c:numCache>
                <c:formatCode>General</c:formatCode>
                <c:ptCount val="4"/>
                <c:pt idx="0">
                  <c:v>26</c:v>
                </c:pt>
                <c:pt idx="1">
                  <c:v>26</c:v>
                </c:pt>
                <c:pt idx="2">
                  <c:v>26</c:v>
                </c:pt>
                <c:pt idx="3">
                  <c:v>28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8443-4567-B43E-0EF803D945B2}"/>
            </c:ext>
          </c:extLst>
        </c:ser>
        <c:ser>
          <c:idx val="3"/>
          <c:order val="1"/>
          <c:tx>
            <c:strRef>
              <c:f>'[20180202_njSpeech_7-11_baiada_trollies.xlsx]data (2)'!$F$24</c:f>
              <c:strCache>
                <c:ptCount val="1"/>
                <c:pt idx="0">
                  <c:v>Visa holders</c:v>
                </c:pt>
              </c:strCache>
            </c:strRef>
          </c:tx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'[20180202_njSpeech_7-11_baiada_trollies.xlsx]data (2)'!$C$25:$C$28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'[20180202_njSpeech_7-11_baiada_trollies.xlsx]data (2)'!$F$25:$F$28</c:f>
              <c:numCache>
                <c:formatCode>General</c:formatCode>
                <c:ptCount val="4"/>
                <c:pt idx="0">
                  <c:v>10</c:v>
                </c:pt>
                <c:pt idx="1">
                  <c:v>11</c:v>
                </c:pt>
                <c:pt idx="2">
                  <c:v>13</c:v>
                </c:pt>
                <c:pt idx="3">
                  <c:v>18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8443-4567-B43E-0EF803D945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2804864"/>
        <c:axId val="462806400"/>
      </c:lineChart>
      <c:catAx>
        <c:axId val="4628048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62806400"/>
        <c:crosses val="autoZero"/>
        <c:auto val="1"/>
        <c:lblAlgn val="ctr"/>
        <c:lblOffset val="100"/>
        <c:noMultiLvlLbl val="0"/>
      </c:catAx>
      <c:valAx>
        <c:axId val="462806400"/>
        <c:scaling>
          <c:orientation val="minMax"/>
          <c:max val="35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62804864"/>
        <c:crosses val="autoZero"/>
        <c:crossBetween val="between"/>
        <c:dispUnits>
          <c:builtInUnit val="hundreds"/>
        </c:dispUnits>
      </c:valAx>
    </c:plotArea>
    <c:legend>
      <c:legendPos val="r"/>
      <c:layout>
        <c:manualLayout>
          <c:xMode val="edge"/>
          <c:yMode val="edge"/>
          <c:x val="0.7751054582835315"/>
          <c:y val="0.37905365995917178"/>
          <c:w val="0.19372390154591046"/>
          <c:h val="0.33486876640419949"/>
        </c:manualLayout>
      </c:layout>
      <c:overlay val="0"/>
      <c:txPr>
        <a:bodyPr/>
        <a:lstStyle/>
        <a:p>
          <a:pPr rtl="0"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AU" sz="1400" dirty="0">
                <a:solidFill>
                  <a:schemeClr val="bg1"/>
                </a:solidFill>
              </a:rPr>
              <a:t>Number of disputes completed by FY and cohort</a:t>
            </a:r>
          </a:p>
        </c:rich>
      </c:tx>
      <c:layout>
        <c:manualLayout>
          <c:xMode val="edge"/>
          <c:yMode val="edge"/>
          <c:x val="7.2046287786205587E-2"/>
          <c:y val="4.735577831014769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1988407699037624E-2"/>
          <c:y val="0.21806722076407115"/>
          <c:w val="0.66601929190808207"/>
          <c:h val="0.66595290172061827"/>
        </c:manualLayout>
      </c:layout>
      <c:lineChart>
        <c:grouping val="standard"/>
        <c:varyColors val="0"/>
        <c:ser>
          <c:idx val="1"/>
          <c:order val="1"/>
          <c:tx>
            <c:strRef>
              <c:f>'[20180202_njSpeech_7-11_baiada_trollies.xlsx]data'!$E$7</c:f>
              <c:strCache>
                <c:ptCount val="1"/>
                <c:pt idx="0">
                  <c:v>7-Eleven</c:v>
                </c:pt>
              </c:strCache>
            </c:strRef>
          </c:tx>
          <c:spPr>
            <a:ln w="25400">
              <a:noFill/>
            </a:ln>
          </c:spPr>
          <c:marker>
            <c:symbol val="none"/>
          </c:marker>
          <c:cat>
            <c:strRef>
              <c:f>'[20180202_njSpeech_7-11_baiada_trollies.xlsx]data'!$C$8:$C$11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'[20180202_njSpeech_7-11_baiada_trollies.xlsx]data'!$E$8:$E$11</c:f>
              <c:numCache>
                <c:formatCode>General</c:formatCode>
                <c:ptCount val="4"/>
                <c:pt idx="0">
                  <c:v>18</c:v>
                </c:pt>
                <c:pt idx="1">
                  <c:v>17</c:v>
                </c:pt>
                <c:pt idx="2">
                  <c:v>21</c:v>
                </c:pt>
                <c:pt idx="3">
                  <c:v>12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51FF-4191-B072-E46FE13981E2}"/>
            </c:ext>
          </c:extLst>
        </c:ser>
        <c:ser>
          <c:idx val="2"/>
          <c:order val="2"/>
          <c:tx>
            <c:strRef>
              <c:f>'[20180202_njSpeech_7-11_baiada_trollies.xlsx]data'!$F$7</c:f>
              <c:strCache>
                <c:ptCount val="1"/>
                <c:pt idx="0">
                  <c:v>Trolley collectors</c:v>
                </c:pt>
              </c:strCache>
            </c:strRef>
          </c:tx>
          <c:spPr>
            <a:ln w="25400">
              <a:noFill/>
            </a:ln>
          </c:spPr>
          <c:marker>
            <c:symbol val="none"/>
          </c:marker>
          <c:cat>
            <c:strRef>
              <c:f>'[20180202_njSpeech_7-11_baiada_trollies.xlsx]data'!$C$8:$C$11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'[20180202_njSpeech_7-11_baiada_trollies.xlsx]data'!$F$8:$F$11</c:f>
              <c:numCache>
                <c:formatCode>General</c:formatCode>
                <c:ptCount val="4"/>
                <c:pt idx="0">
                  <c:v>22</c:v>
                </c:pt>
                <c:pt idx="1">
                  <c:v>21</c:v>
                </c:pt>
                <c:pt idx="2">
                  <c:v>19</c:v>
                </c:pt>
                <c:pt idx="3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1FF-4191-B072-E46FE13981E2}"/>
            </c:ext>
          </c:extLst>
        </c:ser>
        <c:ser>
          <c:idx val="3"/>
          <c:order val="3"/>
          <c:tx>
            <c:strRef>
              <c:f>'[20180202_njSpeech_7-11_baiada_trollies.xlsx]data'!$G$7</c:f>
              <c:strCache>
                <c:ptCount val="1"/>
                <c:pt idx="0">
                  <c:v>Baiada</c:v>
                </c:pt>
              </c:strCache>
            </c:strRef>
          </c:tx>
          <c:spPr>
            <a:ln w="25400">
              <a:noFill/>
            </a:ln>
          </c:spPr>
          <c:marker>
            <c:symbol val="none"/>
          </c:marker>
          <c:cat>
            <c:strRef>
              <c:f>'[20180202_njSpeech_7-11_baiada_trollies.xlsx]data'!$C$8:$C$11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'[20180202_njSpeech_7-11_baiada_trollies.xlsx]data'!$G$8:$G$11</c:f>
              <c:numCache>
                <c:formatCode>General</c:formatCode>
                <c:ptCount val="4"/>
                <c:pt idx="0">
                  <c:v>23</c:v>
                </c:pt>
                <c:pt idx="1">
                  <c:v>14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51FF-4191-B072-E46FE13981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2690816"/>
        <c:axId val="232692352"/>
      </c:lineChart>
      <c:scatterChart>
        <c:scatterStyle val="lineMarker"/>
        <c:varyColors val="0"/>
        <c:ser>
          <c:idx val="0"/>
          <c:order val="0"/>
          <c:tx>
            <c:strRef>
              <c:f>'[20180202_njSpeech_7-11_baiada_trollies.xlsx]data'!$D$7</c:f>
              <c:strCache>
                <c:ptCount val="1"/>
                <c:pt idx="0">
                  <c:v>All FWO (RH axis)</c:v>
                </c:pt>
              </c:strCache>
            </c:strRef>
          </c:tx>
          <c:spPr>
            <a:ln w="76200" cmpd="tri">
              <a:noFill/>
            </a:ln>
          </c:spPr>
          <c:marker>
            <c:symbol val="none"/>
          </c:marker>
          <c:xVal>
            <c:strRef>
              <c:f>'[20180202_njSpeech_7-11_baiada_trollies.xlsx]data'!$C$8:$C$11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xVal>
          <c:yVal>
            <c:numRef>
              <c:f>'[20180202_njSpeech_7-11_baiada_trollies.xlsx]data'!$D$8:$D$11</c:f>
              <c:numCache>
                <c:formatCode>General</c:formatCode>
                <c:ptCount val="4"/>
                <c:pt idx="0">
                  <c:v>25650</c:v>
                </c:pt>
                <c:pt idx="1">
                  <c:v>25402</c:v>
                </c:pt>
                <c:pt idx="2">
                  <c:v>24585</c:v>
                </c:pt>
                <c:pt idx="3">
                  <c:v>26917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51FF-4191-B072-E46FE13981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2707968"/>
        <c:axId val="232706432"/>
      </c:scatterChart>
      <c:catAx>
        <c:axId val="232690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noFill/>
              </a:defRPr>
            </a:pPr>
            <a:endParaRPr lang="en-US"/>
          </a:p>
        </c:txPr>
        <c:crossAx val="232692352"/>
        <c:crosses val="autoZero"/>
        <c:auto val="1"/>
        <c:lblAlgn val="ctr"/>
        <c:lblOffset val="100"/>
        <c:noMultiLvlLbl val="0"/>
      </c:catAx>
      <c:valAx>
        <c:axId val="232692352"/>
        <c:scaling>
          <c:orientation val="minMax"/>
          <c:max val="3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32690816"/>
        <c:crosses val="autoZero"/>
        <c:crossBetween val="between"/>
      </c:valAx>
      <c:valAx>
        <c:axId val="232706432"/>
        <c:scaling>
          <c:orientation val="minMax"/>
          <c:max val="30000"/>
          <c:min val="10000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32707968"/>
        <c:crosses val="max"/>
        <c:crossBetween val="midCat"/>
        <c:majorUnit val="5000"/>
      </c:valAx>
      <c:valAx>
        <c:axId val="232707968"/>
        <c:scaling>
          <c:orientation val="minMax"/>
        </c:scaling>
        <c:delete val="1"/>
        <c:axPos val="t"/>
        <c:majorTickMark val="out"/>
        <c:minorTickMark val="none"/>
        <c:tickLblPos val="nextTo"/>
        <c:crossAx val="232706432"/>
        <c:crosses val="max"/>
        <c:crossBetween val="midCat"/>
      </c:valAx>
    </c:plotArea>
    <c:legend>
      <c:legendPos val="r"/>
      <c:legendEntry>
        <c:idx val="0"/>
        <c:txPr>
          <a:bodyPr/>
          <a:lstStyle/>
          <a:p>
            <a:pPr rtl="0">
              <a:defRPr>
                <a:noFill/>
              </a:defRPr>
            </a:pPr>
            <a:endParaRPr lang="en-US"/>
          </a:p>
        </c:txPr>
      </c:legendEntry>
      <c:legendEntry>
        <c:idx val="1"/>
        <c:delete val="1"/>
      </c:legendEntry>
      <c:legendEntry>
        <c:idx val="2"/>
        <c:txPr>
          <a:bodyPr/>
          <a:lstStyle/>
          <a:p>
            <a:pPr rtl="0">
              <a:defRPr>
                <a:noFill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 rtl="0">
              <a:defRPr>
                <a:noFill/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AU" sz="1400" dirty="0">
                <a:solidFill>
                  <a:schemeClr val="bg1"/>
                </a:solidFill>
              </a:rPr>
              <a:t>Number of disputes completed by FY and cohort</a:t>
            </a:r>
          </a:p>
        </c:rich>
      </c:tx>
      <c:layout>
        <c:manualLayout>
          <c:xMode val="edge"/>
          <c:yMode val="edge"/>
          <c:x val="7.2046287786205587E-2"/>
          <c:y val="4.7355778310147693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7.1988407699037624E-2"/>
          <c:y val="0.21806722076407115"/>
          <c:w val="0.60188501929726923"/>
          <c:h val="0.66595290172061827"/>
        </c:manualLayout>
      </c:layout>
      <c:lineChart>
        <c:grouping val="standard"/>
        <c:varyColors val="0"/>
        <c:ser>
          <c:idx val="1"/>
          <c:order val="1"/>
          <c:tx>
            <c:strRef>
              <c:f>'[20180202_njSpeech_7-11_baiada_trollies.xlsx]data'!$E$7</c:f>
              <c:strCache>
                <c:ptCount val="1"/>
                <c:pt idx="0">
                  <c:v>7-Eleven</c:v>
                </c:pt>
              </c:strCache>
            </c:strRef>
          </c:tx>
          <c:spPr>
            <a:ln w="25400">
              <a:noFill/>
            </a:ln>
          </c:spPr>
          <c:marker>
            <c:symbol val="none"/>
          </c:marker>
          <c:cat>
            <c:strRef>
              <c:f>'[20180202_njSpeech_7-11_baiada_trollies.xlsx]data'!$C$8:$C$11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'[20180202_njSpeech_7-11_baiada_trollies.xlsx]data'!$E$8:$E$11</c:f>
              <c:numCache>
                <c:formatCode>General</c:formatCode>
                <c:ptCount val="4"/>
                <c:pt idx="0">
                  <c:v>18</c:v>
                </c:pt>
                <c:pt idx="1">
                  <c:v>17</c:v>
                </c:pt>
                <c:pt idx="2">
                  <c:v>21</c:v>
                </c:pt>
                <c:pt idx="3">
                  <c:v>12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51FF-4191-B072-E46FE13981E2}"/>
            </c:ext>
          </c:extLst>
        </c:ser>
        <c:ser>
          <c:idx val="2"/>
          <c:order val="2"/>
          <c:tx>
            <c:strRef>
              <c:f>'[20180202_njSpeech_7-11_baiada_trollies.xlsx]data'!$F$7</c:f>
              <c:strCache>
                <c:ptCount val="1"/>
                <c:pt idx="0">
                  <c:v>Trolley collectors</c:v>
                </c:pt>
              </c:strCache>
            </c:strRef>
          </c:tx>
          <c:spPr>
            <a:ln w="25400">
              <a:noFill/>
            </a:ln>
          </c:spPr>
          <c:marker>
            <c:symbol val="none"/>
          </c:marker>
          <c:cat>
            <c:strRef>
              <c:f>'[20180202_njSpeech_7-11_baiada_trollies.xlsx]data'!$C$8:$C$11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'[20180202_njSpeech_7-11_baiada_trollies.xlsx]data'!$F$8:$F$11</c:f>
              <c:numCache>
                <c:formatCode>General</c:formatCode>
                <c:ptCount val="4"/>
                <c:pt idx="0">
                  <c:v>22</c:v>
                </c:pt>
                <c:pt idx="1">
                  <c:v>21</c:v>
                </c:pt>
                <c:pt idx="2">
                  <c:v>19</c:v>
                </c:pt>
                <c:pt idx="3">
                  <c:v>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51FF-4191-B072-E46FE13981E2}"/>
            </c:ext>
          </c:extLst>
        </c:ser>
        <c:ser>
          <c:idx val="3"/>
          <c:order val="3"/>
          <c:tx>
            <c:strRef>
              <c:f>'[20180202_njSpeech_7-11_baiada_trollies.xlsx]data'!$G$7</c:f>
              <c:strCache>
                <c:ptCount val="1"/>
                <c:pt idx="0">
                  <c:v>Baiada</c:v>
                </c:pt>
              </c:strCache>
            </c:strRef>
          </c:tx>
          <c:spPr>
            <a:ln w="25400">
              <a:noFill/>
            </a:ln>
          </c:spPr>
          <c:marker>
            <c:symbol val="none"/>
          </c:marker>
          <c:cat>
            <c:strRef>
              <c:f>'[20180202_njSpeech_7-11_baiada_trollies.xlsx]data'!$C$8:$C$11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cat>
          <c:val>
            <c:numRef>
              <c:f>'[20180202_njSpeech_7-11_baiada_trollies.xlsx]data'!$G$8:$G$11</c:f>
              <c:numCache>
                <c:formatCode>General</c:formatCode>
                <c:ptCount val="4"/>
                <c:pt idx="0">
                  <c:v>23</c:v>
                </c:pt>
                <c:pt idx="1">
                  <c:v>14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51FF-4191-B072-E46FE13981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2608896"/>
        <c:axId val="252610432"/>
      </c:lineChart>
      <c:scatterChart>
        <c:scatterStyle val="lineMarker"/>
        <c:varyColors val="0"/>
        <c:ser>
          <c:idx val="0"/>
          <c:order val="0"/>
          <c:tx>
            <c:strRef>
              <c:f>'[20180202_njSpeech_7-11_baiada_trollies.xlsx]data'!$D$7</c:f>
              <c:strCache>
                <c:ptCount val="1"/>
                <c:pt idx="0">
                  <c:v>All FWO (RH axis)</c:v>
                </c:pt>
              </c:strCache>
            </c:strRef>
          </c:tx>
          <c:spPr>
            <a:ln w="76200" cmpd="tri">
              <a:noFill/>
            </a:ln>
          </c:spPr>
          <c:marker>
            <c:symbol val="none"/>
          </c:marker>
          <c:xVal>
            <c:strRef>
              <c:f>'[20180202_njSpeech_7-11_baiada_trollies.xlsx]data'!$C$8:$C$11</c:f>
              <c:strCache>
                <c:ptCount val="4"/>
                <c:pt idx="0">
                  <c:v>2013-14</c:v>
                </c:pt>
                <c:pt idx="1">
                  <c:v>2014-15</c:v>
                </c:pt>
                <c:pt idx="2">
                  <c:v>2015-16</c:v>
                </c:pt>
                <c:pt idx="3">
                  <c:v>2016-17</c:v>
                </c:pt>
              </c:strCache>
            </c:strRef>
          </c:xVal>
          <c:yVal>
            <c:numRef>
              <c:f>'[20180202_njSpeech_7-11_baiada_trollies.xlsx]data'!$D$8:$D$11</c:f>
              <c:numCache>
                <c:formatCode>General</c:formatCode>
                <c:ptCount val="4"/>
                <c:pt idx="0">
                  <c:v>25650</c:v>
                </c:pt>
                <c:pt idx="1">
                  <c:v>25402</c:v>
                </c:pt>
                <c:pt idx="2">
                  <c:v>24585</c:v>
                </c:pt>
                <c:pt idx="3">
                  <c:v>26917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51FF-4191-B072-E46FE13981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2613760"/>
        <c:axId val="252611968"/>
      </c:scatterChart>
      <c:catAx>
        <c:axId val="252608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noFill/>
              </a:defRPr>
            </a:pPr>
            <a:endParaRPr lang="en-US"/>
          </a:p>
        </c:txPr>
        <c:crossAx val="252610432"/>
        <c:crosses val="autoZero"/>
        <c:auto val="1"/>
        <c:lblAlgn val="ctr"/>
        <c:lblOffset val="100"/>
        <c:noMultiLvlLbl val="0"/>
      </c:catAx>
      <c:valAx>
        <c:axId val="252610432"/>
        <c:scaling>
          <c:orientation val="minMax"/>
          <c:max val="3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2608896"/>
        <c:crosses val="autoZero"/>
        <c:crossBetween val="between"/>
      </c:valAx>
      <c:valAx>
        <c:axId val="252611968"/>
        <c:scaling>
          <c:orientation val="minMax"/>
          <c:max val="30000"/>
          <c:min val="10000"/>
        </c:scaling>
        <c:delete val="0"/>
        <c:axPos val="r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52613760"/>
        <c:crosses val="max"/>
        <c:crossBetween val="midCat"/>
        <c:majorUnit val="5000"/>
      </c:valAx>
      <c:valAx>
        <c:axId val="252613760"/>
        <c:scaling>
          <c:orientation val="minMax"/>
        </c:scaling>
        <c:delete val="1"/>
        <c:axPos val="t"/>
        <c:majorTickMark val="out"/>
        <c:minorTickMark val="none"/>
        <c:tickLblPos val="nextTo"/>
        <c:crossAx val="252611968"/>
        <c:crosses val="max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E26A0-031D-4F57-9B4E-2DBFE52A8D3C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977EC-8022-4C5B-95FF-E88E1C7D8F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332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977EC-8022-4C5B-95FF-E88E1C7D8FD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4296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977EC-8022-4C5B-95FF-E88E1C7D8FD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4296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977EC-8022-4C5B-95FF-E88E1C7D8FD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4296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977EC-8022-4C5B-95FF-E88E1C7D8FD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327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2505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678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7462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625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642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258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97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809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1612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1551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57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7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EB809-829C-4F0E-8CE6-BD6F887B245B}" type="datetimeFigureOut">
              <a:rPr lang="en-AU" smtClean="0"/>
              <a:t>7/02/2018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4CC9E-F8F4-41E8-A55A-908D1554A7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879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899592" y="987574"/>
            <a:ext cx="7329275" cy="3168352"/>
            <a:chOff x="899592" y="771550"/>
            <a:chExt cx="7329275" cy="3168352"/>
          </a:xfrm>
        </p:grpSpPr>
        <p:sp>
          <p:nvSpPr>
            <p:cNvPr id="3" name="Rectangle 2"/>
            <p:cNvSpPr/>
            <p:nvPr/>
          </p:nvSpPr>
          <p:spPr>
            <a:xfrm>
              <a:off x="899592" y="771550"/>
              <a:ext cx="7329275" cy="3168352"/>
            </a:xfrm>
            <a:prstGeom prst="rect">
              <a:avLst/>
            </a:prstGeom>
            <a:solidFill>
              <a:srgbClr val="263746"/>
            </a:solidFill>
            <a:ln>
              <a:noFill/>
            </a:ln>
            <a:effectLst>
              <a:innerShdw blurRad="63500" dist="50800" dir="13500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aphicFrame>
          <p:nvGraphicFramePr>
            <p:cNvPr id="2" name="Chart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16025940"/>
                </p:ext>
              </p:extLst>
            </p:nvPr>
          </p:nvGraphicFramePr>
          <p:xfrm>
            <a:off x="1288105" y="926976"/>
            <a:ext cx="6552248" cy="28575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29862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34183"/>
            <a:ext cx="9144000" cy="5265945"/>
          </a:xfrm>
          <a:prstGeom prst="rect">
            <a:avLst/>
          </a:prstGeom>
          <a:solidFill>
            <a:srgbClr val="008799"/>
          </a:solidFill>
          <a:ln>
            <a:solidFill>
              <a:srgbClr val="008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560" y="355759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  <a:latin typeface="+mj-lt"/>
              </a:rPr>
              <a:t>Financial Year Complaints 2013-2017</a:t>
            </a:r>
            <a:r>
              <a:rPr lang="en-AU" sz="2800" b="1" dirty="0">
                <a:solidFill>
                  <a:schemeClr val="bg1"/>
                </a:solidFill>
              </a:rPr>
              <a:t> Average</a:t>
            </a:r>
            <a:endParaRPr lang="en-AU" sz="2800" b="1" dirty="0">
              <a:solidFill>
                <a:schemeClr val="bg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sz="2800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683568" y="915570"/>
            <a:ext cx="6840760" cy="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32819"/>
              </p:ext>
            </p:extLst>
          </p:nvPr>
        </p:nvGraphicFramePr>
        <p:xfrm>
          <a:off x="899591" y="1419622"/>
          <a:ext cx="6912769" cy="37177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7457">
                  <a:extLst>
                    <a:ext uri="{9D8B030D-6E8A-4147-A177-3AD203B41FA5}">
                      <a16:colId xmlns:a16="http://schemas.microsoft.com/office/drawing/2014/main" val="1043512006"/>
                    </a:ext>
                  </a:extLst>
                </a:gridCol>
                <a:gridCol w="1654744">
                  <a:extLst>
                    <a:ext uri="{9D8B030D-6E8A-4147-A177-3AD203B41FA5}">
                      <a16:colId xmlns:a16="http://schemas.microsoft.com/office/drawing/2014/main" val="721427529"/>
                    </a:ext>
                  </a:extLst>
                </a:gridCol>
                <a:gridCol w="1655824">
                  <a:extLst>
                    <a:ext uri="{9D8B030D-6E8A-4147-A177-3AD203B41FA5}">
                      <a16:colId xmlns:a16="http://schemas.microsoft.com/office/drawing/2014/main" val="3881883808"/>
                    </a:ext>
                  </a:extLst>
                </a:gridCol>
                <a:gridCol w="1654744">
                  <a:extLst>
                    <a:ext uri="{9D8B030D-6E8A-4147-A177-3AD203B41FA5}">
                      <a16:colId xmlns:a16="http://schemas.microsoft.com/office/drawing/2014/main" val="948135427"/>
                    </a:ext>
                  </a:extLst>
                </a:gridCol>
              </a:tblGrid>
              <a:tr h="65114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FWO All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%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7-Eleven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%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Baiada etc.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9167112"/>
                  </a:ext>
                </a:extLst>
              </a:tr>
              <a:tr h="13170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Young </a:t>
                      </a:r>
                      <a:r>
                        <a:rPr lang="en-AU" sz="2000" dirty="0">
                          <a:effectLst/>
                        </a:rPr>
                        <a:t>Workers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800" b="1" dirty="0" smtClean="0">
                          <a:effectLst/>
                        </a:rPr>
                        <a:t>16%</a:t>
                      </a:r>
                      <a:r>
                        <a:rPr lang="en-AU" sz="2800" b="1" baseline="0" dirty="0" smtClean="0">
                          <a:effectLst/>
                        </a:rPr>
                        <a:t>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800" b="0" baseline="0" dirty="0" smtClean="0">
                          <a:effectLst/>
                        </a:rPr>
                        <a:t>of employed persons</a:t>
                      </a:r>
                      <a:endParaRPr lang="en-A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895305"/>
                  </a:ext>
                </a:extLst>
              </a:tr>
              <a:tr h="9841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Visa </a:t>
                      </a:r>
                      <a:r>
                        <a:rPr lang="en-AU" sz="2000" dirty="0">
                          <a:effectLst/>
                        </a:rPr>
                        <a:t>Holders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b="1" dirty="0" smtClean="0">
                          <a:effectLst/>
                        </a:rPr>
                        <a:t>6%</a:t>
                      </a:r>
                      <a:r>
                        <a:rPr lang="en-AU" sz="2800" b="1" baseline="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0" baseline="0" dirty="0" smtClean="0">
                          <a:effectLst/>
                        </a:rPr>
                        <a:t>of employed persons</a:t>
                      </a:r>
                      <a:endParaRPr lang="en-AU" sz="18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557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47864" y="240857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/>
              <a:t>26</a:t>
            </a:r>
            <a:endParaRPr lang="en-A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347864" y="365187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/>
              <a:t>12</a:t>
            </a:r>
            <a:endParaRPr lang="en-A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04048" y="240857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/>
              <a:t>39</a:t>
            </a:r>
            <a:endParaRPr lang="en-A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04048" y="365187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/>
              <a:t>51</a:t>
            </a:r>
            <a:endParaRPr lang="en-A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660232" y="240857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chemeClr val="bg1"/>
                </a:solidFill>
              </a:rPr>
              <a:t>18</a:t>
            </a:r>
            <a:endParaRPr lang="en-AU" sz="28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60232" y="3651870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chemeClr val="bg1"/>
                </a:solidFill>
              </a:rPr>
              <a:t>79</a:t>
            </a:r>
            <a:endParaRPr lang="en-AU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74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7" grpId="0"/>
      <p:bldP spid="8" grpId="0"/>
      <p:bldP spid="9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0538"/>
            <a:ext cx="9144000" cy="5164038"/>
          </a:xfrm>
          <a:prstGeom prst="rect">
            <a:avLst/>
          </a:prstGeom>
          <a:solidFill>
            <a:srgbClr val="0087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9592" y="771550"/>
            <a:ext cx="7329275" cy="3168352"/>
          </a:xfrm>
          <a:prstGeom prst="rect">
            <a:avLst/>
          </a:prstGeom>
          <a:solidFill>
            <a:srgbClr val="263746"/>
          </a:solidFill>
          <a:ln>
            <a:noFill/>
          </a:ln>
          <a:effectLst>
            <a:innerShdw blurRad="63500" dist="50800" dir="135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1135248"/>
              </p:ext>
            </p:extLst>
          </p:nvPr>
        </p:nvGraphicFramePr>
        <p:xfrm>
          <a:off x="899592" y="911125"/>
          <a:ext cx="7128792" cy="3097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reeform 4"/>
          <p:cNvSpPr/>
          <p:nvPr/>
        </p:nvSpPr>
        <p:spPr>
          <a:xfrm>
            <a:off x="1765426" y="2334681"/>
            <a:ext cx="3195873" cy="525101"/>
          </a:xfrm>
          <a:custGeom>
            <a:avLst/>
            <a:gdLst>
              <a:gd name="connsiteX0" fmla="*/ 0 w 3195873"/>
              <a:gd name="connsiteY0" fmla="*/ 199176 h 525101"/>
              <a:gd name="connsiteX1" fmla="*/ 837445 w 3195873"/>
              <a:gd name="connsiteY1" fmla="*/ 258024 h 525101"/>
              <a:gd name="connsiteX2" fmla="*/ 1099996 w 3195873"/>
              <a:gd name="connsiteY2" fmla="*/ 244443 h 525101"/>
              <a:gd name="connsiteX3" fmla="*/ 1317279 w 3195873"/>
              <a:gd name="connsiteY3" fmla="*/ 194649 h 525101"/>
              <a:gd name="connsiteX4" fmla="*/ 1597936 w 3195873"/>
              <a:gd name="connsiteY4" fmla="*/ 99588 h 525101"/>
              <a:gd name="connsiteX5" fmla="*/ 1833326 w 3195873"/>
              <a:gd name="connsiteY5" fmla="*/ 27160 h 525101"/>
              <a:gd name="connsiteX6" fmla="*/ 2077770 w 3195873"/>
              <a:gd name="connsiteY6" fmla="*/ 0 h 525101"/>
              <a:gd name="connsiteX7" fmla="*/ 2231679 w 3195873"/>
              <a:gd name="connsiteY7" fmla="*/ 27160 h 525101"/>
              <a:gd name="connsiteX8" fmla="*/ 2417275 w 3195873"/>
              <a:gd name="connsiteY8" fmla="*/ 108641 h 525101"/>
              <a:gd name="connsiteX9" fmla="*/ 2702459 w 3195873"/>
              <a:gd name="connsiteY9" fmla="*/ 271604 h 525101"/>
              <a:gd name="connsiteX10" fmla="*/ 3051018 w 3195873"/>
              <a:gd name="connsiteY10" fmla="*/ 448146 h 525101"/>
              <a:gd name="connsiteX11" fmla="*/ 3195873 w 3195873"/>
              <a:gd name="connsiteY11" fmla="*/ 525101 h 525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95873" h="525101">
                <a:moveTo>
                  <a:pt x="0" y="199176"/>
                </a:moveTo>
                <a:lnTo>
                  <a:pt x="837445" y="258024"/>
                </a:lnTo>
                <a:cubicBezTo>
                  <a:pt x="1020778" y="265568"/>
                  <a:pt x="1020024" y="255005"/>
                  <a:pt x="1099996" y="244443"/>
                </a:cubicBezTo>
                <a:cubicBezTo>
                  <a:pt x="1179968" y="233881"/>
                  <a:pt x="1234289" y="218791"/>
                  <a:pt x="1317279" y="194649"/>
                </a:cubicBezTo>
                <a:cubicBezTo>
                  <a:pt x="1400269" y="170507"/>
                  <a:pt x="1511928" y="127503"/>
                  <a:pt x="1597936" y="99588"/>
                </a:cubicBezTo>
                <a:cubicBezTo>
                  <a:pt x="1683944" y="71673"/>
                  <a:pt x="1753354" y="43758"/>
                  <a:pt x="1833326" y="27160"/>
                </a:cubicBezTo>
                <a:cubicBezTo>
                  <a:pt x="1913298" y="10562"/>
                  <a:pt x="2011378" y="0"/>
                  <a:pt x="2077770" y="0"/>
                </a:cubicBezTo>
                <a:cubicBezTo>
                  <a:pt x="2144162" y="0"/>
                  <a:pt x="2175095" y="9053"/>
                  <a:pt x="2231679" y="27160"/>
                </a:cubicBezTo>
                <a:cubicBezTo>
                  <a:pt x="2288263" y="45267"/>
                  <a:pt x="2338812" y="67900"/>
                  <a:pt x="2417275" y="108641"/>
                </a:cubicBezTo>
                <a:cubicBezTo>
                  <a:pt x="2495738" y="149382"/>
                  <a:pt x="2596835" y="215020"/>
                  <a:pt x="2702459" y="271604"/>
                </a:cubicBezTo>
                <a:cubicBezTo>
                  <a:pt x="2808083" y="328188"/>
                  <a:pt x="2968782" y="405897"/>
                  <a:pt x="3051018" y="448146"/>
                </a:cubicBezTo>
                <a:cubicBezTo>
                  <a:pt x="3133254" y="490396"/>
                  <a:pt x="3155132" y="492659"/>
                  <a:pt x="3195873" y="525101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339" y="1866781"/>
            <a:ext cx="3219615" cy="25401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04248" y="1557829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b="1" dirty="0" smtClean="0">
                <a:solidFill>
                  <a:schemeClr val="bg1"/>
                </a:solidFill>
              </a:rPr>
              <a:t>All FWO (RH axis)</a:t>
            </a:r>
            <a:endParaRPr lang="en-AU" sz="1100" b="1" dirty="0">
              <a:solidFill>
                <a:schemeClr val="bg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783533" y="2227152"/>
            <a:ext cx="3182293" cy="1235798"/>
          </a:xfrm>
          <a:custGeom>
            <a:avLst/>
            <a:gdLst>
              <a:gd name="connsiteX0" fmla="*/ 0 w 3182293"/>
              <a:gd name="connsiteY0" fmla="*/ 0 h 1235798"/>
              <a:gd name="connsiteX1" fmla="*/ 991354 w 3182293"/>
              <a:gd name="connsiteY1" fmla="*/ 479834 h 1235798"/>
              <a:gd name="connsiteX2" fmla="*/ 1484768 w 3182293"/>
              <a:gd name="connsiteY2" fmla="*/ 728804 h 1235798"/>
              <a:gd name="connsiteX3" fmla="*/ 1760899 w 3182293"/>
              <a:gd name="connsiteY3" fmla="*/ 878187 h 1235798"/>
              <a:gd name="connsiteX4" fmla="*/ 1896701 w 3182293"/>
              <a:gd name="connsiteY4" fmla="*/ 950614 h 1235798"/>
              <a:gd name="connsiteX5" fmla="*/ 2095877 w 3182293"/>
              <a:gd name="connsiteY5" fmla="*/ 1032096 h 1235798"/>
              <a:gd name="connsiteX6" fmla="*/ 2240732 w 3182293"/>
              <a:gd name="connsiteY6" fmla="*/ 1081890 h 1235798"/>
              <a:gd name="connsiteX7" fmla="*/ 2453489 w 3182293"/>
              <a:gd name="connsiteY7" fmla="*/ 1122630 h 1235798"/>
              <a:gd name="connsiteX8" fmla="*/ 2602871 w 3182293"/>
              <a:gd name="connsiteY8" fmla="*/ 1149791 h 1235798"/>
              <a:gd name="connsiteX9" fmla="*/ 2860895 w 3182293"/>
              <a:gd name="connsiteY9" fmla="*/ 1154317 h 1235798"/>
              <a:gd name="connsiteX10" fmla="*/ 3019330 w 3182293"/>
              <a:gd name="connsiteY10" fmla="*/ 1181478 h 1235798"/>
              <a:gd name="connsiteX11" fmla="*/ 3132499 w 3182293"/>
              <a:gd name="connsiteY11" fmla="*/ 1208638 h 1235798"/>
              <a:gd name="connsiteX12" fmla="*/ 3182293 w 3182293"/>
              <a:gd name="connsiteY12" fmla="*/ 1235798 h 1235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82293" h="1235798">
                <a:moveTo>
                  <a:pt x="0" y="0"/>
                </a:moveTo>
                <a:lnTo>
                  <a:pt x="991354" y="479834"/>
                </a:lnTo>
                <a:cubicBezTo>
                  <a:pt x="1238815" y="601301"/>
                  <a:pt x="1356511" y="662412"/>
                  <a:pt x="1484768" y="728804"/>
                </a:cubicBezTo>
                <a:cubicBezTo>
                  <a:pt x="1613025" y="795196"/>
                  <a:pt x="1760899" y="878187"/>
                  <a:pt x="1760899" y="878187"/>
                </a:cubicBezTo>
                <a:cubicBezTo>
                  <a:pt x="1829555" y="915155"/>
                  <a:pt x="1840871" y="924963"/>
                  <a:pt x="1896701" y="950614"/>
                </a:cubicBezTo>
                <a:cubicBezTo>
                  <a:pt x="1952531" y="976266"/>
                  <a:pt x="2038539" y="1010217"/>
                  <a:pt x="2095877" y="1032096"/>
                </a:cubicBezTo>
                <a:cubicBezTo>
                  <a:pt x="2153216" y="1053975"/>
                  <a:pt x="2181130" y="1066801"/>
                  <a:pt x="2240732" y="1081890"/>
                </a:cubicBezTo>
                <a:cubicBezTo>
                  <a:pt x="2300334" y="1096979"/>
                  <a:pt x="2453489" y="1122630"/>
                  <a:pt x="2453489" y="1122630"/>
                </a:cubicBezTo>
                <a:cubicBezTo>
                  <a:pt x="2513846" y="1133947"/>
                  <a:pt x="2534970" y="1144510"/>
                  <a:pt x="2602871" y="1149791"/>
                </a:cubicBezTo>
                <a:cubicBezTo>
                  <a:pt x="2670772" y="1155072"/>
                  <a:pt x="2791485" y="1149036"/>
                  <a:pt x="2860895" y="1154317"/>
                </a:cubicBezTo>
                <a:cubicBezTo>
                  <a:pt x="2930305" y="1159598"/>
                  <a:pt x="2974063" y="1172425"/>
                  <a:pt x="3019330" y="1181478"/>
                </a:cubicBezTo>
                <a:cubicBezTo>
                  <a:pt x="3064597" y="1190531"/>
                  <a:pt x="3105339" y="1199585"/>
                  <a:pt x="3132499" y="1208638"/>
                </a:cubicBezTo>
                <a:cubicBezTo>
                  <a:pt x="3159659" y="1217691"/>
                  <a:pt x="3182293" y="1235798"/>
                  <a:pt x="3182293" y="1235798"/>
                </a:cubicBez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23806" y="1808401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b="1" dirty="0" smtClean="0">
                <a:solidFill>
                  <a:srgbClr val="FFFF00"/>
                </a:solidFill>
              </a:rPr>
              <a:t>7-Eleven</a:t>
            </a:r>
            <a:endParaRPr lang="en-AU" sz="1100" b="1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23806" y="2094116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b="1" dirty="0" smtClean="0">
                <a:solidFill>
                  <a:srgbClr val="CC3300"/>
                </a:solidFill>
              </a:rPr>
              <a:t>Baiada</a:t>
            </a:r>
            <a:endParaRPr lang="en-AU" sz="1100" b="1" dirty="0">
              <a:solidFill>
                <a:srgbClr val="CC33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87624" y="3651871"/>
            <a:ext cx="1152128" cy="1050410"/>
            <a:chOff x="1475656" y="3651871"/>
            <a:chExt cx="1152128" cy="1050410"/>
          </a:xfrm>
        </p:grpSpPr>
        <p:cxnSp>
          <p:nvCxnSpPr>
            <p:cNvPr id="22" name="Straight Connector 44"/>
            <p:cNvCxnSpPr>
              <a:stCxn id="25" idx="0"/>
            </p:cNvCxnSpPr>
            <p:nvPr/>
          </p:nvCxnSpPr>
          <p:spPr>
            <a:xfrm rot="5400000" flipH="1" flipV="1">
              <a:off x="1943708" y="3759882"/>
              <a:ext cx="432048" cy="21602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1475656" y="4083918"/>
              <a:ext cx="1152128" cy="618363"/>
            </a:xfrm>
            <a:prstGeom prst="rect">
              <a:avLst/>
            </a:prstGeom>
            <a:solidFill>
              <a:srgbClr val="263746">
                <a:alpha val="40000"/>
              </a:srgb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475656" y="4083918"/>
              <a:ext cx="112761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chemeClr val="bg1"/>
                  </a:solidFill>
                  <a:latin typeface="+mj-lt"/>
                </a:rPr>
                <a:t>November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900" dirty="0" smtClean="0">
                  <a:solidFill>
                    <a:schemeClr val="bg1"/>
                  </a:solidFill>
                  <a:latin typeface="+mj-lt"/>
                </a:rPr>
                <a:t>Baiada Inquiry commences</a:t>
              </a:r>
              <a:endParaRPr lang="en-AU" sz="900" dirty="0">
                <a:latin typeface="+mj-lt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411760" y="3651870"/>
            <a:ext cx="1296144" cy="1046486"/>
            <a:chOff x="1841144" y="3651871"/>
            <a:chExt cx="1271627" cy="1046486"/>
          </a:xfrm>
        </p:grpSpPr>
        <p:cxnSp>
          <p:nvCxnSpPr>
            <p:cNvPr id="34" name="Straight Connector 44"/>
            <p:cNvCxnSpPr/>
            <p:nvPr/>
          </p:nvCxnSpPr>
          <p:spPr>
            <a:xfrm rot="5400000" flipH="1" flipV="1">
              <a:off x="1991970" y="3808145"/>
              <a:ext cx="432050" cy="119501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1841144" y="4083918"/>
              <a:ext cx="1063199" cy="614439"/>
            </a:xfrm>
            <a:prstGeom prst="rect">
              <a:avLst/>
            </a:prstGeom>
            <a:solidFill>
              <a:srgbClr val="263746">
                <a:alpha val="40000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841144" y="4083918"/>
              <a:ext cx="1271627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chemeClr val="bg1"/>
                  </a:solidFill>
                  <a:latin typeface="+mj-lt"/>
                </a:rPr>
                <a:t>June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900" dirty="0" smtClean="0">
                  <a:solidFill>
                    <a:schemeClr val="bg1"/>
                  </a:solidFill>
                  <a:latin typeface="+mj-lt"/>
                </a:rPr>
                <a:t>7-Eleven Inquiry commences</a:t>
              </a:r>
              <a:endParaRPr lang="en-AU" sz="900" dirty="0">
                <a:latin typeface="+mj-lt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187626" y="3653845"/>
            <a:ext cx="50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 smtClean="0">
                <a:solidFill>
                  <a:schemeClr val="bg1"/>
                </a:solidFill>
                <a:latin typeface="+mj-lt"/>
              </a:rPr>
              <a:t>2013</a:t>
            </a:r>
            <a:endParaRPr lang="en-AU" sz="500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23728" y="3651870"/>
            <a:ext cx="50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 smtClean="0">
                <a:solidFill>
                  <a:schemeClr val="bg1"/>
                </a:solidFill>
                <a:latin typeface="+mj-lt"/>
              </a:rPr>
              <a:t>2014</a:t>
            </a:r>
            <a:endParaRPr lang="en-AU" sz="500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31839" y="3653845"/>
            <a:ext cx="50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 smtClean="0">
                <a:solidFill>
                  <a:schemeClr val="bg1"/>
                </a:solidFill>
                <a:latin typeface="+mj-lt"/>
              </a:rPr>
              <a:t>2015</a:t>
            </a:r>
            <a:endParaRPr lang="en-AU" sz="500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83967" y="3651869"/>
            <a:ext cx="50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 smtClean="0">
                <a:solidFill>
                  <a:schemeClr val="bg1"/>
                </a:solidFill>
                <a:latin typeface="+mj-lt"/>
              </a:rPr>
              <a:t>2016</a:t>
            </a:r>
            <a:endParaRPr lang="en-AU" sz="500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292079" y="3651870"/>
            <a:ext cx="50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 smtClean="0">
                <a:solidFill>
                  <a:schemeClr val="bg1"/>
                </a:solidFill>
                <a:latin typeface="+mj-lt"/>
              </a:rPr>
              <a:t>2017</a:t>
            </a:r>
            <a:endParaRPr lang="en-AU" sz="500" dirty="0">
              <a:latin typeface="+mj-lt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3563888" y="3657601"/>
            <a:ext cx="1065354" cy="1103424"/>
            <a:chOff x="971600" y="3657602"/>
            <a:chExt cx="1065354" cy="1103424"/>
          </a:xfrm>
        </p:grpSpPr>
        <p:cxnSp>
          <p:nvCxnSpPr>
            <p:cNvPr id="41" name="Straight Connector 44"/>
            <p:cNvCxnSpPr/>
            <p:nvPr/>
          </p:nvCxnSpPr>
          <p:spPr>
            <a:xfrm rot="16200000" flipV="1">
              <a:off x="1201629" y="3715606"/>
              <a:ext cx="436727" cy="32072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971600" y="4083918"/>
              <a:ext cx="1065354" cy="677108"/>
            </a:xfrm>
            <a:prstGeom prst="rect">
              <a:avLst/>
            </a:prstGeom>
            <a:solidFill>
              <a:srgbClr val="263746">
                <a:alpha val="40000"/>
              </a:srgb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71600" y="4083918"/>
              <a:ext cx="104083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chemeClr val="bg1"/>
                  </a:solidFill>
                  <a:latin typeface="+mj-lt"/>
                </a:rPr>
                <a:t>June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900" dirty="0" smtClean="0">
                  <a:solidFill>
                    <a:schemeClr val="bg1"/>
                  </a:solidFill>
                  <a:latin typeface="+mj-lt"/>
                </a:rPr>
                <a:t>Baiada Inquiry report released</a:t>
              </a:r>
              <a:endParaRPr lang="en-AU" sz="900" dirty="0">
                <a:latin typeface="+mj-lt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4788022" y="3651869"/>
            <a:ext cx="2145478" cy="1046487"/>
            <a:chOff x="4571998" y="3651869"/>
            <a:chExt cx="2145478" cy="1046487"/>
          </a:xfrm>
        </p:grpSpPr>
        <p:grpSp>
          <p:nvGrpSpPr>
            <p:cNvPr id="47" name="Group 46"/>
            <p:cNvGrpSpPr/>
            <p:nvPr/>
          </p:nvGrpSpPr>
          <p:grpSpPr>
            <a:xfrm>
              <a:off x="5421332" y="4079993"/>
              <a:ext cx="1296144" cy="618363"/>
              <a:chOff x="2123728" y="4083918"/>
              <a:chExt cx="1271627" cy="618363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2123728" y="4083918"/>
                <a:ext cx="1152128" cy="618363"/>
              </a:xfrm>
              <a:prstGeom prst="rect">
                <a:avLst/>
              </a:prstGeom>
              <a:solidFill>
                <a:srgbClr val="263746">
                  <a:alpha val="40000"/>
                </a:srgb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2123728" y="4083918"/>
                <a:ext cx="1271627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b="1" dirty="0" smtClean="0">
                    <a:solidFill>
                      <a:schemeClr val="bg1"/>
                    </a:solidFill>
                    <a:latin typeface="+mj-lt"/>
                  </a:rPr>
                  <a:t>April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900" dirty="0" smtClean="0">
                    <a:solidFill>
                      <a:schemeClr val="bg1"/>
                    </a:solidFill>
                    <a:latin typeface="+mj-lt"/>
                  </a:rPr>
                  <a:t>7-Eleven Inquiry report released</a:t>
                </a:r>
                <a:endParaRPr lang="en-AU" sz="900" dirty="0">
                  <a:latin typeface="+mj-lt"/>
                </a:endParaRPr>
              </a:p>
            </p:txBody>
          </p:sp>
        </p:grpSp>
        <p:cxnSp>
          <p:nvCxnSpPr>
            <p:cNvPr id="88" name="Straight Connector 87"/>
            <p:cNvCxnSpPr/>
            <p:nvPr/>
          </p:nvCxnSpPr>
          <p:spPr>
            <a:xfrm>
              <a:off x="4571998" y="3651869"/>
              <a:ext cx="936106" cy="42812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>
            <a:off x="5612298" y="3651870"/>
            <a:ext cx="2128054" cy="1003638"/>
            <a:chOff x="5540290" y="3651870"/>
            <a:chExt cx="2128054" cy="1003638"/>
          </a:xfrm>
        </p:grpSpPr>
        <p:grpSp>
          <p:nvGrpSpPr>
            <p:cNvPr id="79" name="Group 78"/>
            <p:cNvGrpSpPr/>
            <p:nvPr/>
          </p:nvGrpSpPr>
          <p:grpSpPr>
            <a:xfrm>
              <a:off x="6876255" y="4083916"/>
              <a:ext cx="792089" cy="571592"/>
              <a:chOff x="2335664" y="4083917"/>
              <a:chExt cx="777106" cy="571592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2335664" y="4083919"/>
                <a:ext cx="777105" cy="571590"/>
              </a:xfrm>
              <a:prstGeom prst="rect">
                <a:avLst/>
              </a:prstGeom>
              <a:solidFill>
                <a:srgbClr val="263746">
                  <a:alpha val="40000"/>
                </a:srgbClr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335665" y="4083917"/>
                <a:ext cx="777105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b="1" dirty="0" smtClean="0">
                    <a:solidFill>
                      <a:schemeClr val="bg1"/>
                    </a:solidFill>
                    <a:latin typeface="+mj-lt"/>
                  </a:rPr>
                  <a:t>December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900" dirty="0" smtClean="0">
                    <a:solidFill>
                      <a:schemeClr val="bg1"/>
                    </a:solidFill>
                    <a:latin typeface="+mj-lt"/>
                  </a:rPr>
                  <a:t>7-Eleven </a:t>
                </a:r>
                <a:r>
                  <a:rPr lang="en-AU" sz="900" dirty="0" err="1" smtClean="0">
                    <a:solidFill>
                      <a:schemeClr val="bg1"/>
                    </a:solidFill>
                    <a:latin typeface="+mj-lt"/>
                  </a:rPr>
                  <a:t>PCD</a:t>
                </a:r>
                <a:endParaRPr lang="en-AU" sz="900" dirty="0">
                  <a:latin typeface="+mj-lt"/>
                </a:endParaRPr>
              </a:p>
            </p:txBody>
          </p:sp>
        </p:grpSp>
        <p:cxnSp>
          <p:nvCxnSpPr>
            <p:cNvPr id="90" name="Straight Connector 89"/>
            <p:cNvCxnSpPr/>
            <p:nvPr/>
          </p:nvCxnSpPr>
          <p:spPr>
            <a:xfrm>
              <a:off x="5540290" y="3651870"/>
              <a:ext cx="1334312" cy="427607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4379115" y="3658796"/>
            <a:ext cx="1081933" cy="1073193"/>
            <a:chOff x="609783" y="3638259"/>
            <a:chExt cx="1081933" cy="1073193"/>
          </a:xfrm>
        </p:grpSpPr>
        <p:cxnSp>
          <p:nvCxnSpPr>
            <p:cNvPr id="46" name="Straight Connector 44"/>
            <p:cNvCxnSpPr/>
            <p:nvPr/>
          </p:nvCxnSpPr>
          <p:spPr>
            <a:xfrm rot="16200000" flipV="1">
              <a:off x="535106" y="3712936"/>
              <a:ext cx="519582" cy="37022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Rectangle 47"/>
            <p:cNvSpPr/>
            <p:nvPr/>
          </p:nvSpPr>
          <p:spPr>
            <a:xfrm>
              <a:off x="971600" y="4083918"/>
              <a:ext cx="720116" cy="627534"/>
            </a:xfrm>
            <a:prstGeom prst="rect">
              <a:avLst/>
            </a:prstGeom>
            <a:solidFill>
              <a:srgbClr val="263746">
                <a:alpha val="40000"/>
              </a:srgbClr>
            </a:solidFill>
            <a:ln>
              <a:solidFill>
                <a:srgbClr val="CC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971567" y="4083917"/>
              <a:ext cx="720116" cy="5510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chemeClr val="bg1"/>
                  </a:solidFill>
                  <a:latin typeface="+mj-lt"/>
                </a:rPr>
                <a:t>October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900" dirty="0" smtClean="0">
                  <a:solidFill>
                    <a:schemeClr val="bg1"/>
                  </a:solidFill>
                  <a:latin typeface="+mj-lt"/>
                </a:rPr>
                <a:t>Baiada  PCD</a:t>
              </a:r>
              <a:endParaRPr lang="en-AU" sz="900" dirty="0">
                <a:latin typeface="+mj-lt"/>
              </a:endParaRP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6005460" y="3651870"/>
            <a:ext cx="5040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800" b="1" dirty="0" smtClean="0">
                <a:solidFill>
                  <a:schemeClr val="bg1"/>
                </a:solidFill>
                <a:latin typeface="+mj-lt"/>
              </a:rPr>
              <a:t>2018</a:t>
            </a:r>
            <a:endParaRPr lang="en-AU" sz="5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93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2" grpId="0"/>
      <p:bldP spid="8" grpId="0" animBg="1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34183"/>
            <a:ext cx="9144000" cy="5265945"/>
          </a:xfrm>
          <a:prstGeom prst="rect">
            <a:avLst/>
          </a:prstGeom>
          <a:solidFill>
            <a:srgbClr val="008799"/>
          </a:solidFill>
          <a:ln>
            <a:solidFill>
              <a:srgbClr val="0087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3528" y="355759"/>
            <a:ext cx="8424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Financial Year Complaints – Trolleys 2013-2017 Average </a:t>
            </a:r>
            <a:endParaRPr lang="en-A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38936" y="915571"/>
            <a:ext cx="8409529" cy="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099396"/>
              </p:ext>
            </p:extLst>
          </p:nvPr>
        </p:nvGraphicFramePr>
        <p:xfrm>
          <a:off x="611560" y="1178813"/>
          <a:ext cx="7344816" cy="3810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387805285"/>
                    </a:ext>
                  </a:extLst>
                </a:gridCol>
                <a:gridCol w="1215522">
                  <a:extLst>
                    <a:ext uri="{9D8B030D-6E8A-4147-A177-3AD203B41FA5}">
                      <a16:colId xmlns:a16="http://schemas.microsoft.com/office/drawing/2014/main" val="1163208883"/>
                    </a:ext>
                  </a:extLst>
                </a:gridCol>
                <a:gridCol w="1419337">
                  <a:extLst>
                    <a:ext uri="{9D8B030D-6E8A-4147-A177-3AD203B41FA5}">
                      <a16:colId xmlns:a16="http://schemas.microsoft.com/office/drawing/2014/main" val="1115202997"/>
                    </a:ext>
                  </a:extLst>
                </a:gridCol>
                <a:gridCol w="1418412">
                  <a:extLst>
                    <a:ext uri="{9D8B030D-6E8A-4147-A177-3AD203B41FA5}">
                      <a16:colId xmlns:a16="http://schemas.microsoft.com/office/drawing/2014/main" val="2420353524"/>
                    </a:ext>
                  </a:extLst>
                </a:gridCol>
                <a:gridCol w="1419337">
                  <a:extLst>
                    <a:ext uri="{9D8B030D-6E8A-4147-A177-3AD203B41FA5}">
                      <a16:colId xmlns:a16="http://schemas.microsoft.com/office/drawing/2014/main" val="2725467296"/>
                    </a:ext>
                  </a:extLst>
                </a:gridCol>
              </a:tblGrid>
              <a:tr h="7448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FWO All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%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7-Eleven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%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Baiada etc.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%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Trolleys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>
                          <a:effectLst/>
                        </a:rPr>
                        <a:t>%</a:t>
                      </a:r>
                      <a:endParaRPr lang="en-A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9955508"/>
                  </a:ext>
                </a:extLst>
              </a:tr>
              <a:tr h="13166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Young Workers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b="1" dirty="0" smtClean="0">
                          <a:effectLst/>
                        </a:rPr>
                        <a:t>16%</a:t>
                      </a:r>
                      <a:r>
                        <a:rPr lang="en-AU" sz="2800" b="1" baseline="0" dirty="0" smtClean="0">
                          <a:effectLst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0" baseline="0" dirty="0" smtClean="0">
                          <a:effectLst/>
                        </a:rPr>
                        <a:t>of employed persons</a:t>
                      </a:r>
                      <a:endParaRPr lang="en-AU" sz="18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A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505742"/>
                  </a:ext>
                </a:extLst>
              </a:tr>
              <a:tr h="11185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 smtClean="0">
                          <a:effectLst/>
                        </a:rPr>
                        <a:t>Visa Holders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800" b="1" dirty="0" smtClean="0">
                          <a:effectLst/>
                        </a:rPr>
                        <a:t>6%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0" baseline="0" dirty="0" smtClean="0">
                          <a:effectLst/>
                        </a:rPr>
                        <a:t>of employed persons</a:t>
                      </a:r>
                      <a:endParaRPr lang="en-AU" sz="1800" b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20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20098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71800" y="246141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/>
              <a:t>26</a:t>
            </a:r>
            <a:endParaRPr lang="en-A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771800" y="370471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/>
              <a:t>12</a:t>
            </a:r>
            <a:endParaRPr lang="en-A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067944" y="246141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/>
              <a:t>39</a:t>
            </a:r>
            <a:endParaRPr lang="en-A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067944" y="370471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/>
              <a:t>51</a:t>
            </a:r>
            <a:endParaRPr lang="en-AU" sz="2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508104" y="246141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chemeClr val="bg1"/>
                </a:solidFill>
              </a:rPr>
              <a:t>18</a:t>
            </a:r>
            <a:endParaRPr lang="en-AU" sz="28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08104" y="370471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>
                <a:solidFill>
                  <a:schemeClr val="bg1"/>
                </a:solidFill>
              </a:rPr>
              <a:t>79</a:t>
            </a:r>
            <a:endParaRPr lang="en-AU" sz="28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39080" y="246141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/>
              <a:t>38</a:t>
            </a:r>
            <a:endParaRPr lang="en-AU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939080" y="370471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800" b="1" dirty="0" smtClean="0"/>
              <a:t>36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220992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08519" y="2249837"/>
            <a:ext cx="9433048" cy="393921"/>
          </a:xfrm>
          <a:prstGeom prst="rect">
            <a:avLst/>
          </a:prstGeom>
          <a:solidFill>
            <a:srgbClr val="F9C0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4" name="TextBox 83"/>
          <p:cNvSpPr txBox="1"/>
          <p:nvPr/>
        </p:nvSpPr>
        <p:spPr>
          <a:xfrm>
            <a:off x="611560" y="355759"/>
            <a:ext cx="2965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Trolleys Timeline</a:t>
            </a:r>
            <a:endParaRPr lang="en-A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 flipV="1">
            <a:off x="683568" y="915568"/>
            <a:ext cx="2494395" cy="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3171471" y="2422342"/>
            <a:ext cx="1616553" cy="2361779"/>
            <a:chOff x="3171471" y="2422342"/>
            <a:chExt cx="1616553" cy="2361779"/>
          </a:xfrm>
        </p:grpSpPr>
        <p:grpSp>
          <p:nvGrpSpPr>
            <p:cNvPr id="32" name="Group 31"/>
            <p:cNvGrpSpPr/>
            <p:nvPr/>
          </p:nvGrpSpPr>
          <p:grpSpPr>
            <a:xfrm>
              <a:off x="4551669" y="2422342"/>
              <a:ext cx="236355" cy="712011"/>
              <a:chOff x="251427" y="3235701"/>
              <a:chExt cx="236355" cy="712011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395536" y="3235701"/>
                <a:ext cx="92246" cy="9224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 rot="5400000" flipH="1" flipV="1">
                <a:off x="17743" y="3517445"/>
                <a:ext cx="663951" cy="196584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TextBox 32"/>
            <p:cNvSpPr txBox="1"/>
            <p:nvPr/>
          </p:nvSpPr>
          <p:spPr>
            <a:xfrm>
              <a:off x="3228366" y="3122128"/>
              <a:ext cx="1559658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solidFill>
                    <a:schemeClr val="bg1"/>
                  </a:solidFill>
                  <a:latin typeface="+mj-lt"/>
                </a:rPr>
                <a:t>2012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>
                  <a:solidFill>
                    <a:schemeClr val="bg1"/>
                  </a:solidFill>
                </a:rPr>
                <a:t>FWO v Al Hilfi, Albarouki, Ferriere, Coles Supermarkets Australia Pty </a:t>
              </a:r>
              <a:r>
                <a:rPr lang="en-AU" sz="1000" dirty="0" smtClean="0">
                  <a:solidFill>
                    <a:schemeClr val="bg1"/>
                  </a:solidFill>
                </a:rPr>
                <a:t>Ltd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>
                  <a:solidFill>
                    <a:schemeClr val="bg1"/>
                  </a:solidFill>
                </a:rPr>
                <a:t>FWO v Al </a:t>
              </a:r>
              <a:r>
                <a:rPr lang="en-AU" sz="1000" dirty="0" smtClean="0">
                  <a:solidFill>
                    <a:schemeClr val="bg1"/>
                  </a:solidFill>
                </a:rPr>
                <a:t>Basry, </a:t>
              </a:r>
              <a:r>
                <a:rPr lang="en-AU" sz="1000" dirty="0">
                  <a:solidFill>
                    <a:schemeClr val="bg1"/>
                  </a:solidFill>
                </a:rPr>
                <a:t>Albarouki, Ferriere, Coles Supermarkets Australia Pty Ltd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AU" sz="1000" dirty="0">
                <a:solidFill>
                  <a:schemeClr val="bg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171471" y="3128001"/>
              <a:ext cx="1436533" cy="1603989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860032" y="745864"/>
            <a:ext cx="1316382" cy="3266046"/>
            <a:chOff x="4860032" y="745864"/>
            <a:chExt cx="1316382" cy="3266046"/>
          </a:xfrm>
        </p:grpSpPr>
        <p:grpSp>
          <p:nvGrpSpPr>
            <p:cNvPr id="21" name="Group 20"/>
            <p:cNvGrpSpPr/>
            <p:nvPr/>
          </p:nvGrpSpPr>
          <p:grpSpPr>
            <a:xfrm>
              <a:off x="4860032" y="745864"/>
              <a:ext cx="1316382" cy="3245722"/>
              <a:chOff x="4860032" y="745864"/>
              <a:chExt cx="1316382" cy="3245722"/>
            </a:xfrm>
          </p:grpSpPr>
          <p:cxnSp>
            <p:nvCxnSpPr>
              <p:cNvPr id="45" name="Straight Connector 44"/>
              <p:cNvCxnSpPr>
                <a:endCxn id="75" idx="4"/>
              </p:cNvCxnSpPr>
              <p:nvPr/>
            </p:nvCxnSpPr>
            <p:spPr>
              <a:xfrm rot="5400000" flipH="1" flipV="1">
                <a:off x="5472262" y="2588986"/>
                <a:ext cx="747272" cy="568785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4860032" y="3252922"/>
                <a:ext cx="1127611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200" b="1" dirty="0" smtClean="0">
                    <a:solidFill>
                      <a:schemeClr val="bg1"/>
                    </a:solidFill>
                    <a:latin typeface="+mj-lt"/>
                  </a:rPr>
                  <a:t>2014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1000" dirty="0" smtClean="0">
                    <a:solidFill>
                      <a:schemeClr val="bg1"/>
                    </a:solidFill>
                    <a:latin typeface="+mj-lt"/>
                  </a:rPr>
                  <a:t>United Trolley Collections Pty Ltd PCD</a:t>
                </a:r>
                <a:endParaRPr lang="en-AU" sz="1000" dirty="0">
                  <a:latin typeface="+mj-lt"/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6084168" y="2407496"/>
                <a:ext cx="92246" cy="9224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76" name="Straight Connector 75"/>
              <p:cNvCxnSpPr>
                <a:stCxn id="75" idx="0"/>
                <a:endCxn id="74" idx="2"/>
              </p:cNvCxnSpPr>
              <p:nvPr/>
            </p:nvCxnSpPr>
            <p:spPr>
              <a:xfrm rot="16200000" flipV="1">
                <a:off x="5488664" y="1765868"/>
                <a:ext cx="769080" cy="514175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TextBox 73"/>
              <p:cNvSpPr txBox="1"/>
              <p:nvPr/>
            </p:nvSpPr>
            <p:spPr>
              <a:xfrm>
                <a:off x="5076056" y="745864"/>
                <a:ext cx="1080120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200" b="1" dirty="0" smtClean="0">
                    <a:solidFill>
                      <a:schemeClr val="bg1"/>
                    </a:solidFill>
                    <a:latin typeface="+mj-lt"/>
                  </a:rPr>
                  <a:t>2014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1000" dirty="0" smtClean="0">
                    <a:solidFill>
                      <a:schemeClr val="bg1"/>
                    </a:solidFill>
                    <a:latin typeface="+mj-lt"/>
                  </a:rPr>
                  <a:t>Coles Supermarkets Australia Pty Ltd EU</a:t>
                </a:r>
                <a:endParaRPr lang="en-AU" sz="1000" dirty="0">
                  <a:latin typeface="+mj-lt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076056" y="745864"/>
                <a:ext cx="1055603" cy="892552"/>
              </a:xfrm>
              <a:prstGeom prst="rect">
                <a:avLst/>
              </a:prstGeom>
              <a:noFill/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80" name="Rectangle 79"/>
            <p:cNvSpPr/>
            <p:nvPr/>
          </p:nvSpPr>
          <p:spPr>
            <a:xfrm>
              <a:off x="4860032" y="3252922"/>
              <a:ext cx="1152128" cy="758988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847031" y="1177912"/>
            <a:ext cx="1189465" cy="2940930"/>
            <a:chOff x="7847031" y="1177912"/>
            <a:chExt cx="1189465" cy="2940930"/>
          </a:xfrm>
        </p:grpSpPr>
        <p:cxnSp>
          <p:nvCxnSpPr>
            <p:cNvPr id="60" name="Straight Connector 59"/>
            <p:cNvCxnSpPr>
              <a:stCxn id="64" idx="0"/>
              <a:endCxn id="58" idx="2"/>
            </p:cNvCxnSpPr>
            <p:nvPr/>
          </p:nvCxnSpPr>
          <p:spPr>
            <a:xfrm rot="5400000" flipH="1" flipV="1">
              <a:off x="8065208" y="1988010"/>
              <a:ext cx="656550" cy="20590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7956376" y="1177912"/>
              <a:ext cx="108012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solidFill>
                    <a:schemeClr val="bg1"/>
                  </a:solidFill>
                  <a:latin typeface="+mj-lt"/>
                </a:rPr>
                <a:t>2017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Woolworths Ltd PCD</a:t>
              </a:r>
              <a:endParaRPr lang="en-AU" sz="1000" dirty="0">
                <a:latin typeface="+mj-lt"/>
              </a:endParaRPr>
            </a:p>
          </p:txBody>
        </p:sp>
        <p:sp>
          <p:nvSpPr>
            <p:cNvPr id="64" name="Oval 63"/>
            <p:cNvSpPr/>
            <p:nvPr/>
          </p:nvSpPr>
          <p:spPr>
            <a:xfrm>
              <a:off x="8244408" y="2419237"/>
              <a:ext cx="92246" cy="9224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65" name="Straight Connector 64"/>
            <p:cNvCxnSpPr>
              <a:endCxn id="64" idx="4"/>
            </p:cNvCxnSpPr>
            <p:nvPr/>
          </p:nvCxnSpPr>
          <p:spPr>
            <a:xfrm rot="16200000" flipV="1">
              <a:off x="8134768" y="2667247"/>
              <a:ext cx="697455" cy="385927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7879432" y="3186616"/>
              <a:ext cx="112761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solidFill>
                    <a:schemeClr val="bg1"/>
                  </a:solidFill>
                  <a:latin typeface="+mj-lt"/>
                </a:rPr>
                <a:t>2017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FWO v WCH</a:t>
              </a:r>
              <a:r>
                <a:rPr lang="en-AU" sz="10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Services (No 2)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>
                  <a:solidFill>
                    <a:schemeClr val="bg1"/>
                  </a:solidFill>
                  <a:latin typeface="+mj-lt"/>
                </a:rPr>
                <a:t>FWO v </a:t>
              </a: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WCH Services </a:t>
              </a:r>
              <a:r>
                <a:rPr lang="en-AU" sz="1000" dirty="0">
                  <a:solidFill>
                    <a:schemeClr val="bg1"/>
                  </a:solidFill>
                  <a:latin typeface="+mj-lt"/>
                </a:rPr>
                <a:t>(</a:t>
              </a: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No 3)</a:t>
              </a:r>
              <a:endParaRPr lang="en-AU" sz="10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847031" y="1177912"/>
              <a:ext cx="1152128" cy="584776"/>
            </a:xfrm>
            <a:prstGeom prst="rect">
              <a:avLst/>
            </a:pr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7897832" y="3208937"/>
              <a:ext cx="1135150" cy="909905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084168" y="745864"/>
            <a:ext cx="1690854" cy="4274158"/>
            <a:chOff x="6084168" y="745864"/>
            <a:chExt cx="1690854" cy="4274158"/>
          </a:xfrm>
        </p:grpSpPr>
        <p:cxnSp>
          <p:nvCxnSpPr>
            <p:cNvPr id="50" name="Straight Connector 49"/>
            <p:cNvCxnSpPr/>
            <p:nvPr/>
          </p:nvCxnSpPr>
          <p:spPr>
            <a:xfrm rot="16200000" flipV="1">
              <a:off x="7053222" y="1915628"/>
              <a:ext cx="511393" cy="47234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6588224" y="745864"/>
              <a:ext cx="108012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solidFill>
                    <a:schemeClr val="bg1"/>
                  </a:solidFill>
                  <a:latin typeface="+mj-lt"/>
                </a:rPr>
                <a:t>2016</a:t>
              </a:r>
              <a:endParaRPr lang="en-AU" sz="1200" b="1" dirty="0">
                <a:solidFill>
                  <a:schemeClr val="bg1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Woolworths Ltd Trolley Collection Inquiry Report</a:t>
              </a:r>
              <a:endParaRPr lang="en-AU" sz="1000" dirty="0">
                <a:solidFill>
                  <a:schemeClr val="bg1"/>
                </a:solidFill>
                <a:latin typeface="+mj-lt"/>
              </a:endParaRPr>
            </a:p>
            <a:p>
              <a:endParaRPr lang="en-AU" sz="1000" dirty="0">
                <a:latin typeface="+mj-lt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7498964" y="2407496"/>
              <a:ext cx="92246" cy="9224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cxnSp>
          <p:nvCxnSpPr>
            <p:cNvPr id="55" name="Straight Connector 54"/>
            <p:cNvCxnSpPr/>
            <p:nvPr/>
          </p:nvCxnSpPr>
          <p:spPr>
            <a:xfrm rot="5400000" flipH="1" flipV="1">
              <a:off x="6907365" y="2634774"/>
              <a:ext cx="804031" cy="471414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6084168" y="3286021"/>
              <a:ext cx="1651248" cy="16619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solidFill>
                    <a:schemeClr val="bg1"/>
                  </a:solidFill>
                  <a:latin typeface="+mj-lt"/>
                </a:rPr>
                <a:t>2016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FWO v Civic National Pty Ltd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FWO v Green World Management Pty Ltd (Discontinued)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FWO v WCH Services Pty Ltd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FWO v Joban’s Trolley Collections Pty Ltd</a:t>
              </a:r>
              <a:endParaRPr lang="en-AU" sz="1000" dirty="0">
                <a:latin typeface="+mj-lt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6084168" y="3252922"/>
              <a:ext cx="1690854" cy="1767100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6540733" y="745864"/>
              <a:ext cx="1055603" cy="1152128"/>
            </a:xfrm>
            <a:prstGeom prst="rect">
              <a:avLst/>
            </a:prstGeom>
            <a:noFill/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95536" y="2416469"/>
            <a:ext cx="1368298" cy="1736710"/>
            <a:chOff x="395536" y="2416469"/>
            <a:chExt cx="1368298" cy="1736710"/>
          </a:xfrm>
        </p:grpSpPr>
        <p:sp>
          <p:nvSpPr>
            <p:cNvPr id="4" name="Rectangle 3"/>
            <p:cNvSpPr/>
            <p:nvPr/>
          </p:nvSpPr>
          <p:spPr>
            <a:xfrm>
              <a:off x="395536" y="3128001"/>
              <a:ext cx="1368298" cy="909905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1311402" y="2416469"/>
              <a:ext cx="92246" cy="705659"/>
              <a:chOff x="899757" y="3235701"/>
              <a:chExt cx="92246" cy="705659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899757" y="3235701"/>
                <a:ext cx="92246" cy="9224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 flipV="1">
                <a:off x="940233" y="3277409"/>
                <a:ext cx="0" cy="6639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xtBox 15"/>
            <p:cNvSpPr txBox="1"/>
            <p:nvPr/>
          </p:nvSpPr>
          <p:spPr>
            <a:xfrm>
              <a:off x="395536" y="3122128"/>
              <a:ext cx="1348617" cy="1031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chemeClr val="bg1"/>
                  </a:solidFill>
                  <a:latin typeface="+mj-lt"/>
                </a:rPr>
                <a:t>2007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FWO Angelopoulos (M&amp;K) Pty Ltd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FWO v Xidis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>
                  <a:solidFill>
                    <a:schemeClr val="bg1"/>
                  </a:solidFill>
                  <a:latin typeface="+mj-lt"/>
                </a:rPr>
                <a:t>FWO v Xidis</a:t>
              </a:r>
              <a:endParaRPr lang="en-AU" sz="1000" dirty="0">
                <a:latin typeface="+mj-lt"/>
              </a:endParaRPr>
            </a:p>
            <a:p>
              <a:endParaRPr lang="en-AU" sz="1000" dirty="0">
                <a:latin typeface="+mj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79512" y="1087320"/>
            <a:ext cx="1059716" cy="1422853"/>
            <a:chOff x="179512" y="1087320"/>
            <a:chExt cx="1059716" cy="1422853"/>
          </a:xfrm>
        </p:grpSpPr>
        <p:sp>
          <p:nvSpPr>
            <p:cNvPr id="10" name="TextBox 9"/>
            <p:cNvSpPr txBox="1"/>
            <p:nvPr/>
          </p:nvSpPr>
          <p:spPr>
            <a:xfrm>
              <a:off x="179512" y="1087320"/>
              <a:ext cx="105971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solidFill>
                    <a:schemeClr val="bg1"/>
                  </a:solidFill>
                  <a:latin typeface="+mj-lt"/>
                </a:rPr>
                <a:t>2006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>
                  <a:solidFill>
                    <a:schemeClr val="bg1"/>
                  </a:solidFill>
                  <a:latin typeface="+mj-lt"/>
                </a:rPr>
                <a:t>FWO v </a:t>
              </a: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A1 Trolleys</a:t>
              </a:r>
              <a:endParaRPr lang="en-AU" sz="1000" dirty="0">
                <a:solidFill>
                  <a:schemeClr val="bg1"/>
                </a:solidFill>
                <a:latin typeface="+mj-lt"/>
              </a:endParaRPr>
            </a:p>
            <a:p>
              <a:endParaRPr lang="en-AU" sz="1000" dirty="0">
                <a:latin typeface="+mj-lt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91322" y="1753976"/>
              <a:ext cx="92246" cy="756197"/>
              <a:chOff x="395536" y="2571750"/>
              <a:chExt cx="92246" cy="756197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395536" y="3235701"/>
                <a:ext cx="92246" cy="9224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9" name="Straight Connector 8"/>
              <p:cNvCxnSpPr>
                <a:stCxn id="8" idx="0"/>
              </p:cNvCxnSpPr>
              <p:nvPr/>
            </p:nvCxnSpPr>
            <p:spPr>
              <a:xfrm flipV="1">
                <a:off x="441659" y="2571750"/>
                <a:ext cx="0" cy="6639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8" name="Rectangle 67"/>
            <p:cNvSpPr/>
            <p:nvPr/>
          </p:nvSpPr>
          <p:spPr>
            <a:xfrm>
              <a:off x="179512" y="1115195"/>
              <a:ext cx="843692" cy="523221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898958" y="2427734"/>
            <a:ext cx="1304890" cy="1610172"/>
            <a:chOff x="1898958" y="2427734"/>
            <a:chExt cx="1304890" cy="1610172"/>
          </a:xfrm>
        </p:grpSpPr>
        <p:grpSp>
          <p:nvGrpSpPr>
            <p:cNvPr id="22" name="Group 21"/>
            <p:cNvGrpSpPr/>
            <p:nvPr/>
          </p:nvGrpSpPr>
          <p:grpSpPr>
            <a:xfrm>
              <a:off x="2751562" y="2427734"/>
              <a:ext cx="92246" cy="668310"/>
              <a:chOff x="395536" y="3359479"/>
              <a:chExt cx="92246" cy="66831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395536" y="3359479"/>
                <a:ext cx="92246" cy="9224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flipV="1">
                <a:off x="441659" y="3363838"/>
                <a:ext cx="0" cy="6639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/>
            <p:cNvGrpSpPr/>
            <p:nvPr/>
          </p:nvGrpSpPr>
          <p:grpSpPr>
            <a:xfrm>
              <a:off x="1898958" y="3118967"/>
              <a:ext cx="1304890" cy="918939"/>
              <a:chOff x="1898958" y="3118967"/>
              <a:chExt cx="1304890" cy="918939"/>
            </a:xfrm>
          </p:grpSpPr>
          <p:sp>
            <p:nvSpPr>
              <p:cNvPr id="23" name="TextBox 22"/>
              <p:cNvSpPr txBox="1"/>
              <p:nvPr/>
            </p:nvSpPr>
            <p:spPr>
              <a:xfrm>
                <a:off x="1898958" y="3118967"/>
                <a:ext cx="1304890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200" b="1" dirty="0" smtClean="0">
                    <a:solidFill>
                      <a:schemeClr val="bg1"/>
                    </a:solidFill>
                    <a:latin typeface="+mj-lt"/>
                  </a:rPr>
                  <a:t>2009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1000" dirty="0" smtClean="0">
                    <a:solidFill>
                      <a:schemeClr val="bg1"/>
                    </a:solidFill>
                    <a:latin typeface="+mj-lt"/>
                  </a:rPr>
                  <a:t>FWO v Risborg Services Pty Ltd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1000" dirty="0" smtClean="0">
                    <a:solidFill>
                      <a:schemeClr val="bg1"/>
                    </a:solidFill>
                    <a:latin typeface="+mj-lt"/>
                  </a:rPr>
                  <a:t>FWO v Honest &amp; Frank Pty Ltd</a:t>
                </a:r>
                <a:endParaRPr lang="en-AU" sz="1000" dirty="0">
                  <a:latin typeface="+mj-lt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1924682" y="3128001"/>
                <a:ext cx="1135150" cy="909905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40" name="Group 39"/>
          <p:cNvGrpSpPr/>
          <p:nvPr/>
        </p:nvGrpSpPr>
        <p:grpSpPr>
          <a:xfrm>
            <a:off x="1079685" y="1087320"/>
            <a:ext cx="1529146" cy="1422853"/>
            <a:chOff x="1079685" y="1087320"/>
            <a:chExt cx="1529146" cy="1422853"/>
          </a:xfrm>
        </p:grpSpPr>
        <p:sp>
          <p:nvSpPr>
            <p:cNvPr id="20" name="TextBox 19"/>
            <p:cNvSpPr txBox="1"/>
            <p:nvPr/>
          </p:nvSpPr>
          <p:spPr>
            <a:xfrm>
              <a:off x="1115616" y="1087320"/>
              <a:ext cx="1493215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solidFill>
                    <a:schemeClr val="bg1"/>
                  </a:solidFill>
                  <a:latin typeface="+mj-lt"/>
                </a:rPr>
                <a:t>2008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>
                  <a:solidFill>
                    <a:schemeClr val="bg1"/>
                  </a:solidFill>
                  <a:latin typeface="+mj-lt"/>
                </a:rPr>
                <a:t>FWO v </a:t>
              </a: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NMD Investments Pty Ltd</a:t>
              </a:r>
              <a:endParaRPr lang="en-AU" sz="1000" dirty="0">
                <a:solidFill>
                  <a:schemeClr val="bg1"/>
                </a:solidFill>
                <a:latin typeface="+mj-lt"/>
              </a:endParaRPr>
            </a:p>
            <a:p>
              <a:endParaRPr lang="en-AU" sz="1000" dirty="0">
                <a:latin typeface="+mj-lt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031482" y="1753976"/>
              <a:ext cx="92246" cy="756197"/>
              <a:chOff x="395536" y="2571750"/>
              <a:chExt cx="92246" cy="756197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395536" y="3235701"/>
                <a:ext cx="92246" cy="9224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19" name="Straight Connector 18"/>
              <p:cNvCxnSpPr>
                <a:stCxn id="18" idx="0"/>
              </p:cNvCxnSpPr>
              <p:nvPr/>
            </p:nvCxnSpPr>
            <p:spPr>
              <a:xfrm flipV="1">
                <a:off x="441659" y="2571750"/>
                <a:ext cx="0" cy="6639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" name="Rectangle 70"/>
            <p:cNvSpPr/>
            <p:nvPr/>
          </p:nvSpPr>
          <p:spPr>
            <a:xfrm>
              <a:off x="1079685" y="1115194"/>
              <a:ext cx="1412572" cy="523222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2573514" y="1313217"/>
            <a:ext cx="1638446" cy="1195498"/>
            <a:chOff x="2573514" y="1313217"/>
            <a:chExt cx="1638446" cy="1195498"/>
          </a:xfrm>
        </p:grpSpPr>
        <p:sp>
          <p:nvSpPr>
            <p:cNvPr id="28" name="TextBox 27"/>
            <p:cNvSpPr txBox="1"/>
            <p:nvPr/>
          </p:nvSpPr>
          <p:spPr>
            <a:xfrm>
              <a:off x="2573514" y="1313217"/>
              <a:ext cx="163844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b="1" dirty="0" smtClean="0">
                  <a:solidFill>
                    <a:schemeClr val="bg1"/>
                  </a:solidFill>
                  <a:latin typeface="+mj-lt"/>
                </a:rPr>
                <a:t>2011</a:t>
              </a:r>
              <a:endParaRPr lang="en-AU" sz="1200" b="1" dirty="0">
                <a:solidFill>
                  <a:schemeClr val="bg1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FWO </a:t>
              </a:r>
              <a:r>
                <a:rPr lang="en-AU" sz="1000" dirty="0">
                  <a:solidFill>
                    <a:schemeClr val="bg1"/>
                  </a:solidFill>
                  <a:latin typeface="+mj-lt"/>
                </a:rPr>
                <a:t>v </a:t>
              </a:r>
              <a:r>
                <a:rPr lang="en-AU" sz="1000" dirty="0" smtClean="0">
                  <a:solidFill>
                    <a:schemeClr val="bg1"/>
                  </a:solidFill>
                  <a:latin typeface="+mj-lt"/>
                </a:rPr>
                <a:t>South Jin Pty Ltd</a:t>
              </a:r>
              <a:endParaRPr lang="en-AU" sz="1000" dirty="0">
                <a:solidFill>
                  <a:schemeClr val="bg1"/>
                </a:solidFill>
                <a:latin typeface="+mj-lt"/>
              </a:endParaRPr>
            </a:p>
            <a:p>
              <a:endParaRPr lang="en-AU" sz="1000" dirty="0">
                <a:latin typeface="+mj-lt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611149" y="1313217"/>
              <a:ext cx="1516541" cy="440759"/>
            </a:xfrm>
            <a:prstGeom prst="rect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3563888" y="1752518"/>
              <a:ext cx="83860" cy="756197"/>
              <a:chOff x="395536" y="2571750"/>
              <a:chExt cx="92246" cy="756197"/>
            </a:xfrm>
          </p:grpSpPr>
          <p:sp>
            <p:nvSpPr>
              <p:cNvPr id="88" name="Oval 87"/>
              <p:cNvSpPr/>
              <p:nvPr/>
            </p:nvSpPr>
            <p:spPr>
              <a:xfrm>
                <a:off x="395536" y="3235701"/>
                <a:ext cx="92246" cy="9224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89" name="Straight Connector 88"/>
              <p:cNvCxnSpPr>
                <a:stCxn id="88" idx="0"/>
              </p:cNvCxnSpPr>
              <p:nvPr/>
            </p:nvCxnSpPr>
            <p:spPr>
              <a:xfrm flipV="1">
                <a:off x="441659" y="2571750"/>
                <a:ext cx="0" cy="663951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1" name="Group 30"/>
          <p:cNvGrpSpPr/>
          <p:nvPr/>
        </p:nvGrpSpPr>
        <p:grpSpPr>
          <a:xfrm>
            <a:off x="3707904" y="411510"/>
            <a:ext cx="1800200" cy="2098663"/>
            <a:chOff x="3707904" y="411510"/>
            <a:chExt cx="1800200" cy="2098663"/>
          </a:xfrm>
        </p:grpSpPr>
        <p:cxnSp>
          <p:nvCxnSpPr>
            <p:cNvPr id="91" name="Straight Connector 90"/>
            <p:cNvCxnSpPr/>
            <p:nvPr/>
          </p:nvCxnSpPr>
          <p:spPr>
            <a:xfrm flipV="1">
              <a:off x="4534876" y="1192141"/>
              <a:ext cx="0" cy="75405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9"/>
            <p:cNvGrpSpPr/>
            <p:nvPr/>
          </p:nvGrpSpPr>
          <p:grpSpPr>
            <a:xfrm>
              <a:off x="3707904" y="411510"/>
              <a:ext cx="1800200" cy="2098663"/>
              <a:chOff x="3707904" y="411510"/>
              <a:chExt cx="1800200" cy="2098663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5415858" y="2417927"/>
                <a:ext cx="92246" cy="9224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3724825" y="411510"/>
                <a:ext cx="1315031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200" b="1" dirty="0" smtClean="0">
                    <a:solidFill>
                      <a:schemeClr val="bg1"/>
                    </a:solidFill>
                    <a:latin typeface="+mj-lt"/>
                  </a:rPr>
                  <a:t>2013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1000" dirty="0" smtClean="0">
                    <a:solidFill>
                      <a:schemeClr val="bg1"/>
                    </a:solidFill>
                    <a:latin typeface="+mj-lt"/>
                  </a:rPr>
                  <a:t>FWO v Jay Group, Services Pty Ltd, Xidis Aust Pty Ltd</a:t>
                </a:r>
                <a:endParaRPr lang="en-AU" sz="1000" dirty="0">
                  <a:latin typeface="+mj-lt"/>
                </a:endParaRPr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707904" y="411510"/>
                <a:ext cx="1241057" cy="780630"/>
              </a:xfrm>
              <a:prstGeom prst="rect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cxnSp>
            <p:nvCxnSpPr>
              <p:cNvPr id="92" name="Straight Connector 91"/>
              <p:cNvCxnSpPr>
                <a:endCxn id="39" idx="0"/>
              </p:cNvCxnSpPr>
              <p:nvPr/>
            </p:nvCxnSpPr>
            <p:spPr>
              <a:xfrm>
                <a:off x="4543260" y="1939941"/>
                <a:ext cx="918721" cy="477986"/>
              </a:xfrm>
              <a:prstGeom prst="bentConnector2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9780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-20538"/>
            <a:ext cx="9144000" cy="5164038"/>
          </a:xfrm>
          <a:prstGeom prst="rect">
            <a:avLst/>
          </a:prstGeom>
          <a:solidFill>
            <a:srgbClr val="0087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AU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899592" y="1015947"/>
            <a:ext cx="7329275" cy="3940652"/>
            <a:chOff x="899592" y="1015947"/>
            <a:chExt cx="7329275" cy="3940652"/>
          </a:xfrm>
        </p:grpSpPr>
        <p:sp>
          <p:nvSpPr>
            <p:cNvPr id="22" name="Rectangle 21"/>
            <p:cNvSpPr/>
            <p:nvPr/>
          </p:nvSpPr>
          <p:spPr>
            <a:xfrm>
              <a:off x="899592" y="1089291"/>
              <a:ext cx="7329275" cy="2952328"/>
            </a:xfrm>
            <a:prstGeom prst="rect">
              <a:avLst/>
            </a:prstGeom>
            <a:solidFill>
              <a:srgbClr val="263746"/>
            </a:solidFill>
            <a:ln>
              <a:noFill/>
            </a:ln>
            <a:effectLst>
              <a:innerShdw blurRad="63500" dist="50800" dir="13500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aphicFrame>
          <p:nvGraphicFramePr>
            <p:cNvPr id="9" name="Chart 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06331161"/>
                </p:ext>
              </p:extLst>
            </p:nvPr>
          </p:nvGraphicFramePr>
          <p:xfrm>
            <a:off x="899592" y="1015947"/>
            <a:ext cx="7128792" cy="30976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23" name="Group 22"/>
            <p:cNvGrpSpPr/>
            <p:nvPr/>
          </p:nvGrpSpPr>
          <p:grpSpPr>
            <a:xfrm>
              <a:off x="971597" y="3753589"/>
              <a:ext cx="1584183" cy="906393"/>
              <a:chOff x="1043608" y="3577636"/>
              <a:chExt cx="1584183" cy="906393"/>
            </a:xfrm>
          </p:grpSpPr>
          <p:cxnSp>
            <p:nvCxnSpPr>
              <p:cNvPr id="27" name="Straight Connector 44"/>
              <p:cNvCxnSpPr/>
              <p:nvPr/>
            </p:nvCxnSpPr>
            <p:spPr>
              <a:xfrm rot="5400000" flipH="1" flipV="1">
                <a:off x="2135152" y="3638221"/>
                <a:ext cx="553223" cy="432054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27"/>
              <p:cNvSpPr/>
              <p:nvPr/>
            </p:nvSpPr>
            <p:spPr>
              <a:xfrm>
                <a:off x="1043608" y="4083919"/>
                <a:ext cx="1152128" cy="400110"/>
              </a:xfrm>
              <a:prstGeom prst="rect">
                <a:avLst/>
              </a:prstGeom>
              <a:solidFill>
                <a:srgbClr val="263746">
                  <a:alpha val="40000"/>
                </a:srgb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043608" y="4083918"/>
                <a:ext cx="112761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b="1" dirty="0" smtClean="0">
                    <a:solidFill>
                      <a:schemeClr val="bg1"/>
                    </a:solidFill>
                    <a:latin typeface="+mj-lt"/>
                  </a:rPr>
                  <a:t>May 2014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900" dirty="0" smtClean="0">
                    <a:solidFill>
                      <a:schemeClr val="bg1"/>
                    </a:solidFill>
                    <a:latin typeface="+mj-lt"/>
                  </a:rPr>
                  <a:t>UTC </a:t>
                </a:r>
                <a:r>
                  <a:rPr lang="en-AU" sz="900" dirty="0" err="1" smtClean="0">
                    <a:solidFill>
                      <a:schemeClr val="bg1"/>
                    </a:solidFill>
                    <a:latin typeface="+mj-lt"/>
                  </a:rPr>
                  <a:t>PCD</a:t>
                </a:r>
                <a:endParaRPr lang="en-AU" sz="900" dirty="0">
                  <a:latin typeface="+mj-lt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2195736" y="3753588"/>
              <a:ext cx="1440161" cy="1194426"/>
              <a:chOff x="1629206" y="3651872"/>
              <a:chExt cx="1412920" cy="1194426"/>
            </a:xfrm>
          </p:grpSpPr>
          <p:cxnSp>
            <p:nvCxnSpPr>
              <p:cNvPr id="39" name="Straight Connector 44"/>
              <p:cNvCxnSpPr/>
              <p:nvPr/>
            </p:nvCxnSpPr>
            <p:spPr>
              <a:xfrm rot="5400000" flipH="1" flipV="1">
                <a:off x="1790801" y="3865300"/>
                <a:ext cx="546355" cy="119499"/>
              </a:xfrm>
              <a:prstGeom prst="bentConnector3">
                <a:avLst>
                  <a:gd name="adj1" fmla="val 31255"/>
                </a:avLst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Rectangle 39"/>
              <p:cNvSpPr/>
              <p:nvPr/>
            </p:nvSpPr>
            <p:spPr>
              <a:xfrm>
                <a:off x="1629206" y="4198226"/>
                <a:ext cx="1342273" cy="618363"/>
              </a:xfrm>
              <a:prstGeom prst="rect">
                <a:avLst/>
              </a:prstGeom>
              <a:solidFill>
                <a:srgbClr val="263746">
                  <a:alpha val="40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629206" y="4169190"/>
                <a:ext cx="1342273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b="1" dirty="0" smtClean="0">
                    <a:solidFill>
                      <a:schemeClr val="bg1"/>
                    </a:solidFill>
                    <a:latin typeface="+mj-lt"/>
                  </a:rPr>
                  <a:t>June 2014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900" dirty="0" smtClean="0">
                    <a:solidFill>
                      <a:schemeClr val="bg1"/>
                    </a:solidFill>
                    <a:latin typeface="+mj-lt"/>
                  </a:rPr>
                  <a:t>Woolworths trolley collection Inquiry commences</a:t>
                </a:r>
                <a:endParaRPr lang="en-AU" sz="900" dirty="0">
                  <a:latin typeface="+mj-lt"/>
                </a:endParaRPr>
              </a:p>
            </p:txBody>
          </p:sp>
          <p:cxnSp>
            <p:nvCxnSpPr>
              <p:cNvPr id="77" name="Straight Connector 44"/>
              <p:cNvCxnSpPr/>
              <p:nvPr/>
            </p:nvCxnSpPr>
            <p:spPr>
              <a:xfrm rot="10800000">
                <a:off x="2309243" y="3651872"/>
                <a:ext cx="732883" cy="450954"/>
              </a:xfrm>
              <a:prstGeom prst="bentConnector3">
                <a:avLst>
                  <a:gd name="adj1" fmla="val 107255"/>
                </a:avLst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41"/>
            <p:cNvGrpSpPr/>
            <p:nvPr/>
          </p:nvGrpSpPr>
          <p:grpSpPr>
            <a:xfrm>
              <a:off x="1115616" y="3803708"/>
              <a:ext cx="4819743" cy="325853"/>
              <a:chOff x="1187625" y="3651867"/>
              <a:chExt cx="5515580" cy="217422"/>
            </a:xfrm>
          </p:grpSpPr>
          <p:sp>
            <p:nvSpPr>
              <p:cNvPr id="43" name="TextBox 42"/>
              <p:cNvSpPr txBox="1"/>
              <p:nvPr/>
            </p:nvSpPr>
            <p:spPr>
              <a:xfrm>
                <a:off x="1187625" y="3653845"/>
                <a:ext cx="50405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800" b="1" dirty="0" smtClean="0">
                    <a:solidFill>
                      <a:schemeClr val="bg1"/>
                    </a:solidFill>
                    <a:latin typeface="+mj-lt"/>
                  </a:rPr>
                  <a:t>2013</a:t>
                </a:r>
                <a:endParaRPr lang="en-AU" sz="500" dirty="0">
                  <a:latin typeface="+mj-lt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2267745" y="3651870"/>
                <a:ext cx="50405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800" b="1" dirty="0" smtClean="0">
                    <a:solidFill>
                      <a:schemeClr val="bg1"/>
                    </a:solidFill>
                    <a:latin typeface="+mj-lt"/>
                  </a:rPr>
                  <a:t>2014</a:t>
                </a:r>
                <a:endParaRPr lang="en-AU" sz="500" dirty="0">
                  <a:latin typeface="+mj-lt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3275856" y="3653845"/>
                <a:ext cx="50405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800" b="1" dirty="0" smtClean="0">
                    <a:solidFill>
                      <a:schemeClr val="bg1"/>
                    </a:solidFill>
                    <a:latin typeface="+mj-lt"/>
                  </a:rPr>
                  <a:t>2015</a:t>
                </a:r>
                <a:endParaRPr lang="en-AU" sz="500" dirty="0">
                  <a:latin typeface="+mj-lt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427984" y="3651869"/>
                <a:ext cx="50405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800" b="1" dirty="0" smtClean="0">
                    <a:solidFill>
                      <a:schemeClr val="bg1"/>
                    </a:solidFill>
                    <a:latin typeface="+mj-lt"/>
                  </a:rPr>
                  <a:t>2016</a:t>
                </a:r>
                <a:endParaRPr lang="en-AU" sz="500" dirty="0">
                  <a:latin typeface="+mj-lt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5436096" y="3651867"/>
                <a:ext cx="504055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800" b="1" dirty="0" smtClean="0">
                    <a:solidFill>
                      <a:schemeClr val="bg1"/>
                    </a:solidFill>
                    <a:latin typeface="+mj-lt"/>
                  </a:rPr>
                  <a:t>2017</a:t>
                </a:r>
                <a:endParaRPr lang="en-AU" sz="500" dirty="0">
                  <a:latin typeface="+mj-lt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6199150" y="3651867"/>
                <a:ext cx="504055" cy="143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800" b="1" dirty="0" smtClean="0">
                    <a:solidFill>
                      <a:schemeClr val="bg1"/>
                    </a:solidFill>
                    <a:latin typeface="+mj-lt"/>
                  </a:rPr>
                  <a:t>2018</a:t>
                </a:r>
                <a:endParaRPr lang="en-AU" sz="500" dirty="0">
                  <a:latin typeface="+mj-lt"/>
                </a:endParaRPr>
              </a:p>
            </p:txBody>
          </p:sp>
        </p:grp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5339" y="1968498"/>
              <a:ext cx="3219615" cy="254013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6516216" y="1593347"/>
              <a:ext cx="122413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100" b="1" dirty="0" smtClean="0">
                  <a:solidFill>
                    <a:schemeClr val="bg1"/>
                  </a:solidFill>
                </a:rPr>
                <a:t>All FWO (RH axis)</a:t>
              </a:r>
              <a:endParaRPr lang="en-AU" sz="1100" b="1" dirty="0">
                <a:solidFill>
                  <a:schemeClr val="bg1"/>
                </a:solidFill>
              </a:endParaRP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3635896" y="4185633"/>
              <a:ext cx="1008112" cy="762381"/>
              <a:chOff x="1623655" y="4083918"/>
              <a:chExt cx="989043" cy="762381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623655" y="4083918"/>
                <a:ext cx="989043" cy="762381"/>
              </a:xfrm>
              <a:prstGeom prst="rect">
                <a:avLst/>
              </a:prstGeom>
              <a:solidFill>
                <a:srgbClr val="263746">
                  <a:alpha val="40000"/>
                </a:srgb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1623655" y="4097183"/>
                <a:ext cx="989043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b="1" dirty="0" smtClean="0">
                    <a:solidFill>
                      <a:schemeClr val="bg1"/>
                    </a:solidFill>
                    <a:latin typeface="+mj-lt"/>
                  </a:rPr>
                  <a:t>October 2014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900" dirty="0" smtClean="0">
                    <a:solidFill>
                      <a:schemeClr val="bg1"/>
                    </a:solidFill>
                    <a:latin typeface="+mj-lt"/>
                  </a:rPr>
                  <a:t>Coles Supermarkets Australia EU</a:t>
                </a:r>
                <a:endParaRPr lang="en-AU" sz="900" dirty="0">
                  <a:latin typeface="+mj-lt"/>
                </a:endParaRP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16017" y="3762172"/>
              <a:ext cx="1368151" cy="1194427"/>
              <a:chOff x="1417268" y="3651871"/>
              <a:chExt cx="1342273" cy="1194427"/>
            </a:xfrm>
          </p:grpSpPr>
          <p:cxnSp>
            <p:nvCxnSpPr>
              <p:cNvPr id="65" name="Straight Connector 44"/>
              <p:cNvCxnSpPr/>
              <p:nvPr/>
            </p:nvCxnSpPr>
            <p:spPr>
              <a:xfrm rot="16200000" flipV="1">
                <a:off x="1756840" y="3806821"/>
                <a:ext cx="546356" cy="236456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Rectangle 65"/>
              <p:cNvSpPr/>
              <p:nvPr/>
            </p:nvSpPr>
            <p:spPr>
              <a:xfrm>
                <a:off x="1417268" y="4198226"/>
                <a:ext cx="1342273" cy="618363"/>
              </a:xfrm>
              <a:prstGeom prst="rect">
                <a:avLst/>
              </a:prstGeom>
              <a:solidFill>
                <a:srgbClr val="263746">
                  <a:alpha val="40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417268" y="4169190"/>
                <a:ext cx="1342273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b="1" dirty="0" smtClean="0">
                    <a:solidFill>
                      <a:schemeClr val="bg1"/>
                    </a:solidFill>
                    <a:latin typeface="+mj-lt"/>
                  </a:rPr>
                  <a:t>June 2016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900" dirty="0" smtClean="0">
                    <a:solidFill>
                      <a:schemeClr val="bg1"/>
                    </a:solidFill>
                    <a:latin typeface="+mj-lt"/>
                  </a:rPr>
                  <a:t>Woolworths trolley collection Inquiry report released</a:t>
                </a:r>
                <a:endParaRPr lang="en-AU" sz="900" dirty="0">
                  <a:latin typeface="+mj-lt"/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6300192" y="4079435"/>
              <a:ext cx="1368152" cy="400111"/>
              <a:chOff x="1629206" y="4169190"/>
              <a:chExt cx="1342273" cy="400111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1629206" y="4198227"/>
                <a:ext cx="1342273" cy="371074"/>
              </a:xfrm>
              <a:prstGeom prst="rect">
                <a:avLst/>
              </a:prstGeom>
              <a:solidFill>
                <a:srgbClr val="263746">
                  <a:alpha val="40000"/>
                </a:srgbClr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1629206" y="4169190"/>
                <a:ext cx="134227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100" b="1" dirty="0" smtClean="0">
                    <a:solidFill>
                      <a:schemeClr val="bg1"/>
                    </a:solidFill>
                    <a:latin typeface="+mj-lt"/>
                  </a:rPr>
                  <a:t>September 2017</a:t>
                </a:r>
              </a:p>
              <a:p>
                <a:pPr marL="171450" indent="-171450">
                  <a:buFont typeface="Arial" panose="020B0604020202020204" pitchFamily="34" charset="0"/>
                  <a:buChar char="•"/>
                </a:pPr>
                <a:r>
                  <a:rPr lang="en-AU" sz="900" dirty="0" smtClean="0">
                    <a:solidFill>
                      <a:schemeClr val="bg1"/>
                    </a:solidFill>
                    <a:latin typeface="+mj-lt"/>
                  </a:rPr>
                  <a:t>Woolworths Ltd </a:t>
                </a:r>
                <a:r>
                  <a:rPr lang="en-AU" sz="900" dirty="0" err="1" smtClean="0">
                    <a:solidFill>
                      <a:schemeClr val="bg1"/>
                    </a:solidFill>
                    <a:latin typeface="+mj-lt"/>
                  </a:rPr>
                  <a:t>PCD</a:t>
                </a:r>
                <a:endParaRPr lang="en-AU" sz="900" dirty="0">
                  <a:latin typeface="+mj-lt"/>
                </a:endParaRPr>
              </a:p>
            </p:txBody>
          </p:sp>
        </p:grpSp>
        <p:cxnSp>
          <p:nvCxnSpPr>
            <p:cNvPr id="88" name="Elbow Connector 87"/>
            <p:cNvCxnSpPr/>
            <p:nvPr/>
          </p:nvCxnSpPr>
          <p:spPr>
            <a:xfrm>
              <a:off x="5550770" y="3762172"/>
              <a:ext cx="749422" cy="423463"/>
            </a:xfrm>
            <a:prstGeom prst="bentConnector3">
              <a:avLst>
                <a:gd name="adj1" fmla="val 432"/>
              </a:avLst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6535774" y="1878092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1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Trolley collectors</a:t>
            </a:r>
            <a:endParaRPr lang="en-AU" sz="11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775945" y="2313427"/>
            <a:ext cx="3197757" cy="988398"/>
          </a:xfrm>
          <a:custGeom>
            <a:avLst/>
            <a:gdLst>
              <a:gd name="connsiteX0" fmla="*/ 0 w 3197757"/>
              <a:gd name="connsiteY0" fmla="*/ 0 h 988398"/>
              <a:gd name="connsiteX1" fmla="*/ 496841 w 3197757"/>
              <a:gd name="connsiteY1" fmla="*/ 15857 h 988398"/>
              <a:gd name="connsiteX2" fmla="*/ 835116 w 3197757"/>
              <a:gd name="connsiteY2" fmla="*/ 31713 h 988398"/>
              <a:gd name="connsiteX3" fmla="*/ 1326672 w 3197757"/>
              <a:gd name="connsiteY3" fmla="*/ 36999 h 988398"/>
              <a:gd name="connsiteX4" fmla="*/ 1738945 w 3197757"/>
              <a:gd name="connsiteY4" fmla="*/ 52856 h 988398"/>
              <a:gd name="connsiteX5" fmla="*/ 1966224 w 3197757"/>
              <a:gd name="connsiteY5" fmla="*/ 95140 h 988398"/>
              <a:gd name="connsiteX6" fmla="*/ 2140647 w 3197757"/>
              <a:gd name="connsiteY6" fmla="*/ 158567 h 988398"/>
              <a:gd name="connsiteX7" fmla="*/ 2341498 w 3197757"/>
              <a:gd name="connsiteY7" fmla="*/ 269563 h 988398"/>
              <a:gd name="connsiteX8" fmla="*/ 2568776 w 3197757"/>
              <a:gd name="connsiteY8" fmla="*/ 449272 h 988398"/>
              <a:gd name="connsiteX9" fmla="*/ 3197757 w 3197757"/>
              <a:gd name="connsiteY9" fmla="*/ 988398 h 9883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97757" h="988398">
                <a:moveTo>
                  <a:pt x="0" y="0"/>
                </a:moveTo>
                <a:lnTo>
                  <a:pt x="496841" y="15857"/>
                </a:lnTo>
                <a:cubicBezTo>
                  <a:pt x="636027" y="21142"/>
                  <a:pt x="696811" y="28189"/>
                  <a:pt x="835116" y="31713"/>
                </a:cubicBezTo>
                <a:cubicBezTo>
                  <a:pt x="973421" y="35237"/>
                  <a:pt x="1176034" y="33475"/>
                  <a:pt x="1326672" y="36999"/>
                </a:cubicBezTo>
                <a:cubicBezTo>
                  <a:pt x="1477310" y="40523"/>
                  <a:pt x="1632353" y="43166"/>
                  <a:pt x="1738945" y="52856"/>
                </a:cubicBezTo>
                <a:cubicBezTo>
                  <a:pt x="1845537" y="62546"/>
                  <a:pt x="1899274" y="77522"/>
                  <a:pt x="1966224" y="95140"/>
                </a:cubicBezTo>
                <a:cubicBezTo>
                  <a:pt x="2033174" y="112759"/>
                  <a:pt x="2078101" y="129497"/>
                  <a:pt x="2140647" y="158567"/>
                </a:cubicBezTo>
                <a:cubicBezTo>
                  <a:pt x="2203193" y="187637"/>
                  <a:pt x="2270143" y="221112"/>
                  <a:pt x="2341498" y="269563"/>
                </a:cubicBezTo>
                <a:cubicBezTo>
                  <a:pt x="2412853" y="318014"/>
                  <a:pt x="2426066" y="329466"/>
                  <a:pt x="2568776" y="449272"/>
                </a:cubicBezTo>
                <a:cubicBezTo>
                  <a:pt x="2711486" y="569078"/>
                  <a:pt x="2954621" y="778738"/>
                  <a:pt x="3197757" y="988398"/>
                </a:cubicBezTo>
              </a:path>
            </a:pathLst>
          </a:cu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8" name="TextBox 47"/>
          <p:cNvSpPr txBox="1"/>
          <p:nvPr/>
        </p:nvSpPr>
        <p:spPr>
          <a:xfrm>
            <a:off x="611560" y="355759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 smtClean="0">
                <a:solidFill>
                  <a:schemeClr val="bg1"/>
                </a:solidFill>
              </a:rPr>
              <a:t>Trolley Sector</a:t>
            </a:r>
            <a:endParaRPr lang="en-A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683568" y="915569"/>
            <a:ext cx="2088232" cy="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91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On-screen Show (16:9)</PresentationFormat>
  <Paragraphs>140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2018-02-07T02:01:38Z</dcterms:created>
  <dcterms:modified xsi:type="dcterms:W3CDTF">2018-02-07T02:02:09Z</dcterms:modified>
</cp:coreProperties>
</file>